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2" r:id="rId3"/>
    <p:sldId id="265" r:id="rId4"/>
    <p:sldId id="372" r:id="rId5"/>
    <p:sldId id="267" r:id="rId6"/>
    <p:sldId id="364" r:id="rId7"/>
    <p:sldId id="373" r:id="rId8"/>
    <p:sldId id="374" r:id="rId9"/>
    <p:sldId id="349" r:id="rId10"/>
    <p:sldId id="375" r:id="rId11"/>
    <p:sldId id="376" r:id="rId12"/>
    <p:sldId id="377" r:id="rId13"/>
    <p:sldId id="356" r:id="rId14"/>
    <p:sldId id="378" r:id="rId15"/>
    <p:sldId id="379" r:id="rId16"/>
    <p:sldId id="280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" initials="u" lastIdx="1" clrIdx="0">
    <p:extLst>
      <p:ext uri="{19B8F6BF-5375-455C-9EA6-DF929625EA0E}">
        <p15:presenceInfo xmlns:p15="http://schemas.microsoft.com/office/powerpoint/2012/main" userId="usuar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7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48F3F0-3B2F-428C-A874-78D3D5A9B69C}" type="datetimeFigureOut">
              <a:rPr lang="es-ES" smtClean="0"/>
              <a:t>30/09/2020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52A8C-1AA2-4C8D-9C4B-495ABD54A1C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9408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52A8C-1AA2-4C8D-9C4B-495ABD54A1C9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4788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altLang="en-US" smtClean="0"/>
              <a:t>Figure for EVs and plug in hybrids (PHEVs)</a:t>
            </a:r>
          </a:p>
          <a:p>
            <a:pPr>
              <a:spcBef>
                <a:spcPct val="0"/>
              </a:spcBef>
            </a:pPr>
            <a:r>
              <a:rPr lang="en-GB" altLang="en-US" smtClean="0"/>
              <a:t>Included because Norway has the highest EV market share in  Europe, but Netherlands also has the highest market share of PHEVS in the world </a:t>
            </a:r>
          </a:p>
          <a:p>
            <a:pPr>
              <a:spcBef>
                <a:spcPct val="0"/>
              </a:spcBef>
            </a:pPr>
            <a:r>
              <a:rPr lang="en-GB" altLang="en-US" smtClean="0"/>
              <a:t> See comments earlier wrt to Dutch anti-diesel policies earlier</a:t>
            </a:r>
          </a:p>
          <a:p>
            <a:pPr>
              <a:spcBef>
                <a:spcPct val="0"/>
              </a:spcBef>
            </a:pPr>
            <a:endParaRPr lang="en-GB" altLang="en-US" smtClean="0"/>
          </a:p>
          <a:p>
            <a:pPr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FE1177CC-876E-4BCD-947C-36F5A3C35B30}" type="slidenum">
              <a:rPr lang="es-ES" altLang="es-E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13</a:t>
            </a:fld>
            <a:endParaRPr lang="es-ES" altLang="es-ES">
              <a:solidFill>
                <a:srgbClr val="0000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04814" y="5435601"/>
          <a:ext cx="5915025" cy="2500313"/>
        </p:xfrm>
        <a:graphic>
          <a:graphicData uri="http://schemas.openxmlformats.org/drawingml/2006/table">
            <a:tbl>
              <a:tblPr/>
              <a:tblGrid>
                <a:gridCol w="657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5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88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79388">
                <a:tc rowSpan="3"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any</a:t>
                      </a:r>
                      <a:endParaRPr kumimoji="0" lang="en-GB" altLang="es-E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8"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Market share of new passenger cars (%)</a:t>
                      </a:r>
                      <a:endParaRPr kumimoji="0" lang="en-GB" altLang="es-E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38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Netherlands</a:t>
                      </a:r>
                      <a:endParaRPr kumimoji="0" lang="en-GB" altLang="es-E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UK</a:t>
                      </a:r>
                      <a:endParaRPr kumimoji="0" lang="en-GB" altLang="es-E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18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Hybrid</a:t>
                      </a:r>
                      <a:endParaRPr kumimoji="0" lang="en-GB" alt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Natural Gas</a:t>
                      </a:r>
                      <a:endParaRPr kumimoji="0" lang="en-GB" alt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Flexi Fuel</a:t>
                      </a:r>
                      <a:endParaRPr kumimoji="0" lang="en-GB" alt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Electric</a:t>
                      </a:r>
                      <a:endParaRPr kumimoji="0" lang="en-GB" alt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Hybrid</a:t>
                      </a:r>
                      <a:endParaRPr kumimoji="0" lang="en-GB" alt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Natural Gas</a:t>
                      </a:r>
                      <a:endParaRPr kumimoji="0" lang="en-GB" alt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Flexi Fuel</a:t>
                      </a:r>
                      <a:endParaRPr kumimoji="0" lang="en-GB" alt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Electric</a:t>
                      </a:r>
                      <a:endParaRPr kumimoji="0" lang="en-GB" alt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388"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2003</a:t>
                      </a:r>
                      <a:endParaRPr kumimoji="0" lang="en-GB" altLang="es-E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0</a:t>
                      </a:r>
                      <a:endParaRPr kumimoji="0" lang="en-GB" alt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0</a:t>
                      </a:r>
                      <a:endParaRPr kumimoji="0" lang="en-GB" alt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0</a:t>
                      </a:r>
                      <a:endParaRPr kumimoji="0" lang="en-GB" alt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0</a:t>
                      </a:r>
                      <a:endParaRPr kumimoji="0" lang="en-GB" alt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0</a:t>
                      </a:r>
                      <a:endParaRPr kumimoji="0" lang="en-GB" alt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0.1</a:t>
                      </a:r>
                      <a:endParaRPr kumimoji="0" lang="en-GB" alt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0</a:t>
                      </a:r>
                      <a:endParaRPr kumimoji="0" lang="en-GB" alt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0</a:t>
                      </a:r>
                      <a:endParaRPr kumimoji="0" lang="en-GB" alt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388"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2004</a:t>
                      </a:r>
                      <a:endParaRPr kumimoji="0" lang="en-GB" altLang="es-E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0.2</a:t>
                      </a:r>
                      <a:endParaRPr kumimoji="0" lang="en-GB" alt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0</a:t>
                      </a:r>
                      <a:endParaRPr kumimoji="0" lang="en-GB" alt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0</a:t>
                      </a:r>
                      <a:endParaRPr kumimoji="0" lang="en-GB" alt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0</a:t>
                      </a:r>
                      <a:endParaRPr kumimoji="0" lang="en-GB" alt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0.1</a:t>
                      </a:r>
                      <a:endParaRPr kumimoji="0" lang="en-GB" alt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0.1</a:t>
                      </a:r>
                      <a:endParaRPr kumimoji="0" lang="en-GB" alt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0</a:t>
                      </a:r>
                      <a:endParaRPr kumimoji="0" lang="en-GB" alt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0</a:t>
                      </a:r>
                      <a:endParaRPr kumimoji="0" lang="en-GB" alt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388"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2005</a:t>
                      </a:r>
                      <a:endParaRPr kumimoji="0" lang="en-GB" altLang="es-E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0.6</a:t>
                      </a:r>
                      <a:endParaRPr kumimoji="0" lang="en-GB" alt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0</a:t>
                      </a:r>
                      <a:endParaRPr kumimoji="0" lang="en-GB" alt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0</a:t>
                      </a:r>
                      <a:endParaRPr kumimoji="0" lang="en-GB" alt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0</a:t>
                      </a:r>
                      <a:endParaRPr kumimoji="0" lang="en-GB" alt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0.2</a:t>
                      </a:r>
                      <a:endParaRPr kumimoji="0" lang="en-GB" alt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0</a:t>
                      </a:r>
                      <a:endParaRPr kumimoji="0" lang="en-GB" alt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0</a:t>
                      </a:r>
                      <a:endParaRPr kumimoji="0" lang="en-GB" alt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0</a:t>
                      </a:r>
                      <a:endParaRPr kumimoji="0" lang="en-GB" alt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9388"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2006</a:t>
                      </a:r>
                      <a:endParaRPr kumimoji="0" lang="en-GB" altLang="es-E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0.7</a:t>
                      </a:r>
                      <a:endParaRPr kumimoji="0" lang="en-GB" alt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0</a:t>
                      </a:r>
                      <a:endParaRPr kumimoji="0" lang="en-GB" alt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0.1</a:t>
                      </a:r>
                      <a:endParaRPr kumimoji="0" lang="en-GB" alt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0</a:t>
                      </a:r>
                      <a:endParaRPr kumimoji="0" lang="en-GB" alt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0.4</a:t>
                      </a:r>
                      <a:endParaRPr kumimoji="0" lang="en-GB" alt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0</a:t>
                      </a:r>
                      <a:endParaRPr kumimoji="0" lang="en-GB" alt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0</a:t>
                      </a:r>
                      <a:endParaRPr kumimoji="0" lang="en-GB" alt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0.01</a:t>
                      </a:r>
                      <a:endParaRPr kumimoji="0" lang="en-GB" alt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9388"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2007</a:t>
                      </a:r>
                      <a:endParaRPr kumimoji="0" lang="en-GB" altLang="es-E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0.7</a:t>
                      </a:r>
                      <a:endParaRPr kumimoji="0" lang="en-GB" alt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0</a:t>
                      </a:r>
                      <a:endParaRPr kumimoji="0" lang="en-GB" alt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0.1</a:t>
                      </a:r>
                      <a:endParaRPr kumimoji="0" lang="en-GB" alt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0</a:t>
                      </a:r>
                      <a:endParaRPr kumimoji="0" lang="en-GB" alt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0.7</a:t>
                      </a:r>
                      <a:endParaRPr kumimoji="0" lang="en-GB" alt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0</a:t>
                      </a:r>
                      <a:endParaRPr kumimoji="0" lang="en-GB" alt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0</a:t>
                      </a:r>
                      <a:endParaRPr kumimoji="0" lang="en-GB" alt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0.02</a:t>
                      </a:r>
                      <a:endParaRPr kumimoji="0" lang="en-GB" alt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9388"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2008</a:t>
                      </a:r>
                      <a:endParaRPr kumimoji="0" lang="en-GB" altLang="es-E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2.4</a:t>
                      </a:r>
                      <a:endParaRPr kumimoji="0" lang="en-GB" alt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0</a:t>
                      </a:r>
                      <a:endParaRPr kumimoji="0" lang="en-GB" alt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0.1</a:t>
                      </a:r>
                      <a:endParaRPr kumimoji="0" lang="en-GB" alt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0</a:t>
                      </a:r>
                      <a:endParaRPr kumimoji="0" lang="en-GB" alt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0.7</a:t>
                      </a:r>
                      <a:endParaRPr kumimoji="0" lang="en-GB" alt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0</a:t>
                      </a:r>
                      <a:endParaRPr kumimoji="0" lang="en-GB" alt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0</a:t>
                      </a:r>
                      <a:endParaRPr kumimoji="0" lang="en-GB" alt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0.01</a:t>
                      </a:r>
                      <a:endParaRPr kumimoji="0" lang="en-GB" alt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9388"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2009</a:t>
                      </a:r>
                      <a:endParaRPr kumimoji="0" lang="en-GB" altLang="es-E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4.2</a:t>
                      </a:r>
                      <a:endParaRPr kumimoji="0" lang="en-GB" alt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0</a:t>
                      </a:r>
                      <a:endParaRPr kumimoji="0" lang="en-GB" alt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0</a:t>
                      </a:r>
                      <a:endParaRPr kumimoji="0" lang="en-GB" alt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0.01</a:t>
                      </a:r>
                      <a:endParaRPr kumimoji="0" lang="en-GB" alt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0.7</a:t>
                      </a:r>
                      <a:endParaRPr kumimoji="0" lang="en-GB" alt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0</a:t>
                      </a:r>
                      <a:endParaRPr kumimoji="0" lang="en-GB" alt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0</a:t>
                      </a:r>
                      <a:endParaRPr kumimoji="0" lang="en-GB" alt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0</a:t>
                      </a:r>
                      <a:endParaRPr kumimoji="0" lang="en-GB" alt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9388"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2010</a:t>
                      </a:r>
                      <a:endParaRPr kumimoji="0" lang="en-GB" altLang="es-E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3.3</a:t>
                      </a:r>
                      <a:endParaRPr kumimoji="0" lang="en-GB" alt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0.4</a:t>
                      </a:r>
                      <a:endParaRPr kumimoji="0" lang="en-GB" alt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0</a:t>
                      </a:r>
                      <a:endParaRPr kumimoji="0" lang="en-GB" alt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0.03</a:t>
                      </a:r>
                      <a:endParaRPr kumimoji="0" lang="en-GB" alt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1.1</a:t>
                      </a:r>
                      <a:endParaRPr kumimoji="0" lang="en-GB" alt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0</a:t>
                      </a:r>
                      <a:endParaRPr kumimoji="0" lang="en-GB" alt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0</a:t>
                      </a:r>
                      <a:endParaRPr kumimoji="0" lang="en-GB" alt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0.01</a:t>
                      </a:r>
                      <a:endParaRPr kumimoji="0" lang="en-GB" alt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9388"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2011</a:t>
                      </a:r>
                      <a:endParaRPr kumimoji="0" lang="en-GB" altLang="es-E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2.7</a:t>
                      </a:r>
                      <a:endParaRPr kumimoji="0" lang="en-GB" alt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1.1</a:t>
                      </a:r>
                      <a:endParaRPr kumimoji="0" lang="en-GB" alt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0.1</a:t>
                      </a:r>
                      <a:endParaRPr kumimoji="0" lang="en-GB" alt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0.16</a:t>
                      </a:r>
                      <a:endParaRPr kumimoji="0" lang="en-GB" alt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1.2</a:t>
                      </a:r>
                      <a:endParaRPr kumimoji="0" lang="en-GB" alt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0</a:t>
                      </a:r>
                      <a:endParaRPr kumimoji="0" lang="en-GB" alt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0</a:t>
                      </a:r>
                      <a:endParaRPr kumimoji="0" lang="en-GB" alt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0.06</a:t>
                      </a:r>
                      <a:endParaRPr kumimoji="0" lang="en-GB" alt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9388"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2012</a:t>
                      </a:r>
                      <a:endParaRPr kumimoji="0" lang="en-GB" altLang="es-E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4.5</a:t>
                      </a:r>
                      <a:endParaRPr kumimoji="0" lang="en-GB" alt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1.8</a:t>
                      </a:r>
                      <a:endParaRPr kumimoji="0" lang="en-GB" alt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0.1</a:t>
                      </a:r>
                      <a:endParaRPr kumimoji="0" lang="en-GB" alt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0.17</a:t>
                      </a:r>
                      <a:endParaRPr kumimoji="0" lang="en-GB" alt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1.2</a:t>
                      </a:r>
                      <a:endParaRPr kumimoji="0" lang="en-GB" alt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0</a:t>
                      </a:r>
                      <a:endParaRPr kumimoji="0" lang="en-GB" alt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0</a:t>
                      </a:r>
                      <a:endParaRPr kumimoji="0" lang="en-GB" alt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DejaVu Sans"/>
                          <a:cs typeface="DejaVu Sans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s-E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DejaVu Sans"/>
                          <a:cs typeface="DejaVu Sans"/>
                        </a:rPr>
                        <a:t>0.09</a:t>
                      </a:r>
                      <a:endParaRPr kumimoji="0" lang="en-GB" altLang="es-E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98D8-0CA3-4DF2-B38B-BFC17CB82FB4}" type="datetimeFigureOut">
              <a:rPr lang="es-ES" smtClean="0"/>
              <a:t>30/09/2020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FD22-18EE-46C6-BEED-9AAC4C7A10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4461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98D8-0CA3-4DF2-B38B-BFC17CB82FB4}" type="datetimeFigureOut">
              <a:rPr lang="es-ES" smtClean="0"/>
              <a:t>30/09/2020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FD22-18EE-46C6-BEED-9AAC4C7A10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8327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98D8-0CA3-4DF2-B38B-BFC17CB82FB4}" type="datetimeFigureOut">
              <a:rPr lang="es-ES" smtClean="0"/>
              <a:t>30/09/2020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FD22-18EE-46C6-BEED-9AAC4C7A10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989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98D8-0CA3-4DF2-B38B-BFC17CB82FB4}" type="datetimeFigureOut">
              <a:rPr lang="es-ES" smtClean="0"/>
              <a:t>30/09/2020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FD22-18EE-46C6-BEED-9AAC4C7A10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2748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1024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Rubrik och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abell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sv-SE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718300" y="6629400"/>
            <a:ext cx="2133600" cy="153988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16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16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16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020762E-8951-4EEC-BB29-D58E319D92E4}" type="slidenum">
              <a:rPr lang="sv-SE" altLang="sv-SE"/>
              <a:pPr>
                <a:defRPr/>
              </a:pPr>
              <a:t>‹Nº›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265406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000125"/>
            <a:ext cx="8275637" cy="19208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550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998D8-0CA3-4DF2-B38B-BFC17CB82FB4}" type="datetimeFigureOut">
              <a:rPr lang="es-ES" smtClean="0"/>
              <a:t>30/09/2020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7FD22-18EE-46C6-BEED-9AAC4C7A1076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8" t="21092" r="12361" b="13559"/>
          <a:stretch>
            <a:fillRect/>
          </a:stretch>
        </p:blipFill>
        <p:spPr bwMode="auto">
          <a:xfrm>
            <a:off x="-15872" y="11113"/>
            <a:ext cx="9159871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uadroTexto 7"/>
          <p:cNvSpPr txBox="1"/>
          <p:nvPr userDrawn="1"/>
        </p:nvSpPr>
        <p:spPr>
          <a:xfrm>
            <a:off x="-1" y="6578642"/>
            <a:ext cx="9143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200" i="1" noProof="0" dirty="0" smtClean="0"/>
              <a:t>Ajuntament de Lleida, 30 de setembre de 2020</a:t>
            </a:r>
            <a:endParaRPr lang="ca-ES" sz="1200" i="1" noProof="0" dirty="0"/>
          </a:p>
        </p:txBody>
      </p:sp>
    </p:spTree>
    <p:extLst>
      <p:ext uri="{BB962C8B-B14F-4D97-AF65-F5344CB8AC3E}">
        <p14:creationId xmlns:p14="http://schemas.microsoft.com/office/powerpoint/2010/main" val="187594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  <p:sldLayoutId id="2147483660" r:id="rId5"/>
    <p:sldLayoutId id="2147483662" r:id="rId6"/>
    <p:sldLayoutId id="2147483663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vas.no/bilsalget-i-2018/bilsalget-i-2018-article866-788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contaminacion-atmosferica.es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S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31" y="5372622"/>
            <a:ext cx="582153" cy="773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671" y="5555656"/>
            <a:ext cx="16478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28575" y="-16921"/>
            <a:ext cx="9172575" cy="523220"/>
          </a:xfrm>
          <a:prstGeom prst="rect">
            <a:avLst/>
          </a:prstGeom>
          <a:solidFill>
            <a:schemeClr val="bg1">
              <a:lumMod val="75000"/>
              <a:alpha val="53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s-ES_tradnl" sz="2800" b="1" dirty="0" err="1" smtClean="0">
                <a:latin typeface="Calibri" pitchFamily="34" charset="0"/>
              </a:rPr>
              <a:t>Qualitat</a:t>
            </a:r>
            <a:r>
              <a:rPr lang="es-ES_tradnl" sz="2800" b="1" dirty="0" smtClean="0">
                <a:latin typeface="Calibri" pitchFamily="34" charset="0"/>
              </a:rPr>
              <a:t> de </a:t>
            </a:r>
            <a:r>
              <a:rPr lang="es-ES_tradnl" sz="2800" b="1" dirty="0" err="1" smtClean="0">
                <a:latin typeface="Calibri" pitchFamily="34" charset="0"/>
              </a:rPr>
              <a:t>l’aire</a:t>
            </a:r>
            <a:r>
              <a:rPr lang="es-ES_tradnl" sz="2800" b="1" dirty="0" smtClean="0">
                <a:latin typeface="Calibri" pitchFamily="34" charset="0"/>
              </a:rPr>
              <a:t> i </a:t>
            </a:r>
            <a:r>
              <a:rPr lang="es-ES_tradnl" sz="2800" b="1" dirty="0" err="1" smtClean="0">
                <a:latin typeface="Calibri" pitchFamily="34" charset="0"/>
              </a:rPr>
              <a:t>mobilitat</a:t>
            </a:r>
            <a:r>
              <a:rPr lang="es-ES_tradnl" sz="2800" b="1" dirty="0" smtClean="0">
                <a:latin typeface="Calibri" pitchFamily="34" charset="0"/>
              </a:rPr>
              <a:t> urbana</a:t>
            </a:r>
            <a:endParaRPr lang="es-ES" altLang="es-ES" sz="2800" b="1" dirty="0">
              <a:latin typeface="Calibri" pitchFamily="34" charset="0"/>
            </a:endParaRPr>
          </a:p>
        </p:txBody>
      </p:sp>
      <p:sp>
        <p:nvSpPr>
          <p:cNvPr id="2" name="AutoShape 2" descr="https://mail.google.com/mail/u/0?ui=2&amp;ik=a1caa0e1f9&amp;attid=0.1&amp;permmsgid=msg-f:1650832859298650985&amp;th=16e8efbd3209db69&amp;view=fimg&amp;sz=s0-l75-ft&amp;attbid=ANGjdJ-Fnm6ZrBlwRKg8WPDJrf2wtmUnbUqjSg7IjiP1ItFXxV4SL1tYV8SyaA0Cf91vwj4HjEBLpZUCDVSKHxmyou568browb1uctNxpbCnGDGpG0yj9urgVd7AMr8&amp;disp=emb&amp;realattid=16e8efa794f4cff31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4" descr="https://mail.google.com/mail/u/0?ui=2&amp;ik=a1caa0e1f9&amp;attid=0.1&amp;permmsgid=msg-f:1650832859298650985&amp;th=16e8efbd3209db69&amp;view=fimg&amp;sz=s0-l75-ft&amp;attbid=ANGjdJ-Fnm6ZrBlwRKg8WPDJrf2wtmUnbUqjSg7IjiP1ItFXxV4SL1tYV8SyaA0Cf91vwj4HjEBLpZUCDVSKHxmyou568browb1uctNxpbCnGDGpG0yj9urgVd7AMr8&amp;disp=emb&amp;realattid=16e8efa794f4cff31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3203848" y="6453336"/>
            <a:ext cx="273630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0" y="610549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/>
              <a:t>Xavier </a:t>
            </a:r>
            <a:r>
              <a:rPr lang="es-ES" b="1" dirty="0" err="1" smtClean="0"/>
              <a:t>Querol</a:t>
            </a:r>
            <a:r>
              <a:rPr lang="es-ES" b="1" dirty="0" smtClean="0"/>
              <a:t> </a:t>
            </a:r>
            <a:r>
              <a:rPr lang="es-ES" b="1" dirty="0" err="1" smtClean="0"/>
              <a:t>Carceller</a:t>
            </a:r>
            <a:endParaRPr lang="es-ES" b="1" dirty="0" smtClean="0"/>
          </a:p>
          <a:p>
            <a:pPr algn="ctr"/>
            <a:r>
              <a:rPr lang="es-ES" b="1" dirty="0" err="1" smtClean="0"/>
              <a:t>Institut</a:t>
            </a:r>
            <a:r>
              <a:rPr lang="es-ES" b="1" dirty="0" smtClean="0"/>
              <a:t> de </a:t>
            </a:r>
            <a:r>
              <a:rPr lang="es-ES" b="1" dirty="0" err="1" smtClean="0"/>
              <a:t>Diagnosi</a:t>
            </a:r>
            <a:r>
              <a:rPr lang="es-ES" b="1" dirty="0" smtClean="0"/>
              <a:t> Ambiental i </a:t>
            </a:r>
            <a:r>
              <a:rPr lang="es-ES" b="1" dirty="0" err="1" smtClean="0"/>
              <a:t>Estudis</a:t>
            </a:r>
            <a:r>
              <a:rPr lang="es-ES" b="1" dirty="0" smtClean="0"/>
              <a:t> de </a:t>
            </a:r>
            <a:r>
              <a:rPr lang="es-ES" b="1" dirty="0" err="1" smtClean="0"/>
              <a:t>l’Aigua</a:t>
            </a:r>
            <a:r>
              <a:rPr lang="es-ES" b="1" dirty="0" smtClean="0"/>
              <a:t> (IDAEA) - CSIC</a:t>
            </a:r>
            <a:endParaRPr lang="es-ES" b="1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946"/>
          <a:stretch/>
        </p:blipFill>
        <p:spPr bwMode="auto">
          <a:xfrm>
            <a:off x="1619672" y="1973081"/>
            <a:ext cx="5250246" cy="2638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25" y="628624"/>
            <a:ext cx="5354540" cy="5354540"/>
          </a:xfrm>
          <a:prstGeom prst="rect">
            <a:avLst/>
          </a:prstGeom>
        </p:spPr>
      </p:pic>
      <p:pic>
        <p:nvPicPr>
          <p:cNvPr id="13" name="Picture 2" descr="https://comudelleida.cat/wp-content/uploads/transit2-720x38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812" y="2924944"/>
            <a:ext cx="4002021" cy="244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28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70" name="1 Grupo"/>
          <p:cNvGrpSpPr>
            <a:grpSpLocks/>
          </p:cNvGrpSpPr>
          <p:nvPr/>
        </p:nvGrpSpPr>
        <p:grpSpPr bwMode="auto">
          <a:xfrm>
            <a:off x="1175779" y="1483039"/>
            <a:ext cx="6501720" cy="4246612"/>
            <a:chOff x="323528" y="548680"/>
            <a:chExt cx="8289304" cy="5544616"/>
          </a:xfrm>
        </p:grpSpPr>
        <p:sp>
          <p:nvSpPr>
            <p:cNvPr id="4" name="3 Flecha a la derecha con bandas"/>
            <p:cNvSpPr/>
            <p:nvPr/>
          </p:nvSpPr>
          <p:spPr>
            <a:xfrm rot="2489065">
              <a:off x="1265761" y="1052237"/>
              <a:ext cx="612535" cy="468765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S" sz="1600" dirty="0">
                <a:solidFill>
                  <a:srgbClr val="FFFFFF"/>
                </a:solidFill>
              </a:endParaRPr>
            </a:p>
          </p:txBody>
        </p:sp>
        <p:sp>
          <p:nvSpPr>
            <p:cNvPr id="5" name="4 Flecha a la derecha con bandas"/>
            <p:cNvSpPr/>
            <p:nvPr/>
          </p:nvSpPr>
          <p:spPr>
            <a:xfrm rot="18885038">
              <a:off x="1364974" y="5088094"/>
              <a:ext cx="611592" cy="468606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S" sz="1600" dirty="0">
                <a:solidFill>
                  <a:srgbClr val="FFFFFF"/>
                </a:solidFill>
              </a:endParaRPr>
            </a:p>
          </p:txBody>
        </p:sp>
        <p:sp>
          <p:nvSpPr>
            <p:cNvPr id="6" name="5 Flecha a la derecha con bandas"/>
            <p:cNvSpPr/>
            <p:nvPr/>
          </p:nvSpPr>
          <p:spPr>
            <a:xfrm rot="13337576">
              <a:off x="7101577" y="5104494"/>
              <a:ext cx="612535" cy="468765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S" sz="1600" dirty="0">
                <a:solidFill>
                  <a:srgbClr val="FFFFFF"/>
                </a:solidFill>
              </a:endParaRPr>
            </a:p>
          </p:txBody>
        </p:sp>
        <p:sp>
          <p:nvSpPr>
            <p:cNvPr id="7" name="6 Flecha a la derecha con bandas"/>
            <p:cNvSpPr/>
            <p:nvPr/>
          </p:nvSpPr>
          <p:spPr>
            <a:xfrm rot="8285034">
              <a:off x="7242159" y="1066886"/>
              <a:ext cx="612535" cy="466934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S" sz="1600" dirty="0">
                <a:solidFill>
                  <a:srgbClr val="FFFFFF"/>
                </a:solidFill>
              </a:endParaRPr>
            </a:p>
          </p:txBody>
        </p:sp>
        <p:pic>
          <p:nvPicPr>
            <p:cNvPr id="83978" name="Picture 2" descr="http://www.doblefila.org/wp-content/uploads/2013/06/b2ps-290x290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768" y="1556792"/>
              <a:ext cx="3888432" cy="3528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979" name="Picture 2" descr="http://www.escuelaenlanube.com/wp-content/uploads/2012/11/4autobuses-para-colorea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576335"/>
              <a:ext cx="808972" cy="358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980" name="Picture 4" descr="http://imagenesdecarrosymotos.com/wp-content/uploads/2015/12/coche-para-dibujar-para-ni%C3%B1os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672" b="20297"/>
            <a:stretch>
              <a:fillRect/>
            </a:stretch>
          </p:blipFill>
          <p:spPr bwMode="auto">
            <a:xfrm>
              <a:off x="1331640" y="645700"/>
              <a:ext cx="548950" cy="335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981" name="Picture 4" descr="http://imagenesdecarrosymotos.com/wp-content/uploads/2015/12/coche-para-dibujar-para-ni%C3%B1os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672" b="20297"/>
            <a:stretch>
              <a:fillRect/>
            </a:stretch>
          </p:blipFill>
          <p:spPr bwMode="auto">
            <a:xfrm>
              <a:off x="7911482" y="618045"/>
              <a:ext cx="548950" cy="335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982" name="Picture 2" descr="http://www.escuelaenlanube.com/wp-content/uploads/2012/11/4autobuses-para-colorea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928" y="5688903"/>
              <a:ext cx="808972" cy="358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983" name="Picture 4" descr="http://imagenesdecarrosymotos.com/wp-content/uploads/2015/12/coche-para-dibujar-para-ni%C3%B1os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672" b="20297"/>
            <a:stretch>
              <a:fillRect/>
            </a:stretch>
          </p:blipFill>
          <p:spPr bwMode="auto">
            <a:xfrm>
              <a:off x="1484040" y="5758268"/>
              <a:ext cx="548950" cy="335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984" name="Picture 2" descr="http://www.escuelaenlanube.com/wp-content/uploads/2012/11/4autobuses-para-colorea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5770" y="5661248"/>
              <a:ext cx="808972" cy="358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985" name="Picture 4" descr="http://imagenesdecarrosymotos.com/wp-content/uploads/2015/12/coche-para-dibujar-para-ni%C3%B1os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672" b="20297"/>
            <a:stretch>
              <a:fillRect/>
            </a:stretch>
          </p:blipFill>
          <p:spPr bwMode="auto">
            <a:xfrm>
              <a:off x="8063882" y="5730613"/>
              <a:ext cx="548950" cy="335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986" name="Picture 2" descr="http://www.escuelaenlanube.com/wp-content/uploads/2012/11/4autobuses-para-colorea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3370" y="548680"/>
              <a:ext cx="808972" cy="358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3971" name="19 CuadroTexto"/>
          <p:cNvSpPr txBox="1">
            <a:spLocks noChangeArrowheads="1"/>
          </p:cNvSpPr>
          <p:nvPr/>
        </p:nvSpPr>
        <p:spPr bwMode="auto">
          <a:xfrm>
            <a:off x="3309934" y="1466781"/>
            <a:ext cx="198214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S" altLang="es-ES" sz="1400" b="1" dirty="0">
                <a:solidFill>
                  <a:srgbClr val="000000"/>
                </a:solidFill>
              </a:rPr>
              <a:t>1.1. </a:t>
            </a:r>
            <a:r>
              <a:rPr lang="es-ES" altLang="es-ES" sz="1400" b="1" dirty="0" err="1">
                <a:solidFill>
                  <a:srgbClr val="000000"/>
                </a:solidFill>
              </a:rPr>
              <a:t>Public</a:t>
            </a:r>
            <a:r>
              <a:rPr lang="es-ES" altLang="es-ES" sz="1400" b="1" dirty="0">
                <a:solidFill>
                  <a:srgbClr val="000000"/>
                </a:solidFill>
              </a:rPr>
              <a:t> </a:t>
            </a:r>
            <a:r>
              <a:rPr lang="es-ES" altLang="es-ES" sz="1400" b="1" dirty="0" err="1">
                <a:solidFill>
                  <a:srgbClr val="000000"/>
                </a:solidFill>
              </a:rPr>
              <a:t>transport</a:t>
            </a:r>
            <a:endParaRPr lang="es-ES" altLang="es-ES" sz="1400" b="1" dirty="0">
              <a:solidFill>
                <a:srgbClr val="000000"/>
              </a:solidFill>
            </a:endParaRPr>
          </a:p>
          <a:p>
            <a:r>
              <a:rPr lang="es-ES" altLang="es-ES" sz="1400" b="1" dirty="0">
                <a:solidFill>
                  <a:srgbClr val="000000"/>
                </a:solidFill>
              </a:rPr>
              <a:t>1.2. </a:t>
            </a:r>
            <a:r>
              <a:rPr lang="es-ES" altLang="es-ES" sz="1400" b="1" dirty="0" err="1">
                <a:solidFill>
                  <a:srgbClr val="000000"/>
                </a:solidFill>
              </a:rPr>
              <a:t>Congestion</a:t>
            </a:r>
            <a:r>
              <a:rPr lang="es-ES" altLang="es-ES" sz="1400" b="1" dirty="0">
                <a:solidFill>
                  <a:srgbClr val="000000"/>
                </a:solidFill>
              </a:rPr>
              <a:t> </a:t>
            </a:r>
            <a:r>
              <a:rPr lang="es-ES" altLang="es-ES" sz="1400" b="1" dirty="0" err="1">
                <a:solidFill>
                  <a:srgbClr val="000000"/>
                </a:solidFill>
              </a:rPr>
              <a:t>charges</a:t>
            </a:r>
            <a:endParaRPr lang="es-ES" altLang="es-ES" sz="1400" b="1" dirty="0">
              <a:solidFill>
                <a:srgbClr val="000000"/>
              </a:solidFill>
            </a:endParaRPr>
          </a:p>
          <a:p>
            <a:r>
              <a:rPr lang="es-ES" altLang="es-ES" sz="1400" b="1" dirty="0">
                <a:solidFill>
                  <a:srgbClr val="000000"/>
                </a:solidFill>
              </a:rPr>
              <a:t>1.3. Parking </a:t>
            </a:r>
            <a:r>
              <a:rPr lang="es-ES" altLang="es-ES" sz="1400" b="1" dirty="0" err="1">
                <a:solidFill>
                  <a:srgbClr val="000000"/>
                </a:solidFill>
              </a:rPr>
              <a:t>restrictions</a:t>
            </a:r>
            <a:r>
              <a:rPr lang="es-ES" altLang="es-ES" sz="1400" b="1" dirty="0">
                <a:solidFill>
                  <a:srgbClr val="000000"/>
                </a:solidFill>
              </a:rPr>
              <a:t> </a:t>
            </a:r>
          </a:p>
          <a:p>
            <a:endParaRPr lang="es-ES" altLang="es-ES" sz="1400" b="1" dirty="0">
              <a:solidFill>
                <a:srgbClr val="000000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30" r="50000" b="1252"/>
          <a:stretch/>
        </p:blipFill>
        <p:spPr bwMode="auto">
          <a:xfrm>
            <a:off x="7153806" y="2708920"/>
            <a:ext cx="1456779" cy="615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22 CuadroTexto"/>
          <p:cNvSpPr txBox="1">
            <a:spLocks noChangeArrowheads="1"/>
          </p:cNvSpPr>
          <p:nvPr/>
        </p:nvSpPr>
        <p:spPr bwMode="auto">
          <a:xfrm>
            <a:off x="0" y="712144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defRPr/>
            </a:pPr>
            <a:r>
              <a:rPr lang="ca-ES" altLang="es-ES" sz="2400" b="1" dirty="0">
                <a:solidFill>
                  <a:prstClr val="black"/>
                </a:solidFill>
                <a:ea typeface="+mn-ea"/>
                <a:cs typeface="Calibri" pitchFamily="34" charset="0"/>
              </a:rPr>
              <a:t>2</a:t>
            </a:r>
            <a:r>
              <a:rPr lang="ca-ES" altLang="es-ES" sz="2400" b="1" dirty="0" smtClean="0">
                <a:solidFill>
                  <a:prstClr val="black"/>
                </a:solidFill>
                <a:ea typeface="+mn-ea"/>
                <a:cs typeface="Calibri" pitchFamily="34" charset="0"/>
              </a:rPr>
              <a:t>. </a:t>
            </a:r>
            <a:r>
              <a:rPr lang="ca-ES" altLang="es-ES" sz="2400" b="1" dirty="0" err="1" smtClean="0">
                <a:solidFill>
                  <a:prstClr val="black"/>
                </a:solidFill>
                <a:ea typeface="+mn-ea"/>
                <a:cs typeface="Calibri" pitchFamily="34" charset="0"/>
              </a:rPr>
              <a:t>Measures</a:t>
            </a:r>
            <a:r>
              <a:rPr lang="ca-ES" altLang="es-ES" sz="2400" b="1" dirty="0" smtClean="0">
                <a:solidFill>
                  <a:prstClr val="black"/>
                </a:solidFill>
                <a:ea typeface="+mn-ea"/>
                <a:cs typeface="Calibri" pitchFamily="34" charset="0"/>
              </a:rPr>
              <a:t> to </a:t>
            </a:r>
            <a:r>
              <a:rPr lang="ca-ES" altLang="es-ES" sz="2400" b="1" dirty="0" err="1" smtClean="0">
                <a:solidFill>
                  <a:prstClr val="black"/>
                </a:solidFill>
                <a:ea typeface="+mn-ea"/>
                <a:cs typeface="Calibri" pitchFamily="34" charset="0"/>
              </a:rPr>
              <a:t>reduce</a:t>
            </a:r>
            <a:r>
              <a:rPr lang="ca-ES" altLang="es-ES" sz="2400" b="1" dirty="0" smtClean="0">
                <a:solidFill>
                  <a:prstClr val="black"/>
                </a:solidFill>
                <a:ea typeface="+mn-ea"/>
                <a:cs typeface="Calibri" pitchFamily="34" charset="0"/>
              </a:rPr>
              <a:t> </a:t>
            </a:r>
            <a:r>
              <a:rPr lang="ca-ES" altLang="es-ES" sz="2400" b="1" dirty="0" err="1" smtClean="0">
                <a:solidFill>
                  <a:prstClr val="black"/>
                </a:solidFill>
                <a:ea typeface="+mn-ea"/>
                <a:cs typeface="Calibri" pitchFamily="34" charset="0"/>
              </a:rPr>
              <a:t>the</a:t>
            </a:r>
            <a:r>
              <a:rPr lang="ca-ES" altLang="es-ES" sz="2400" b="1" dirty="0" smtClean="0">
                <a:solidFill>
                  <a:prstClr val="black"/>
                </a:solidFill>
                <a:ea typeface="+mn-ea"/>
                <a:cs typeface="Calibri" pitchFamily="34" charset="0"/>
              </a:rPr>
              <a:t> </a:t>
            </a:r>
            <a:r>
              <a:rPr lang="ca-ES" altLang="es-ES" sz="2400" b="1" dirty="0" err="1" smtClean="0">
                <a:solidFill>
                  <a:prstClr val="black"/>
                </a:solidFill>
                <a:ea typeface="+mn-ea"/>
                <a:cs typeface="Calibri" pitchFamily="34" charset="0"/>
              </a:rPr>
              <a:t>circulating</a:t>
            </a:r>
            <a:r>
              <a:rPr lang="ca-ES" altLang="es-ES" sz="2400" b="1" dirty="0" smtClean="0">
                <a:solidFill>
                  <a:prstClr val="black"/>
                </a:solidFill>
                <a:ea typeface="+mn-ea"/>
                <a:cs typeface="Calibri" pitchFamily="34" charset="0"/>
              </a:rPr>
              <a:t> </a:t>
            </a:r>
            <a:r>
              <a:rPr lang="ca-ES" altLang="es-ES" sz="2400" b="1" dirty="0" err="1" smtClean="0">
                <a:solidFill>
                  <a:prstClr val="black"/>
                </a:solidFill>
                <a:ea typeface="+mn-ea"/>
                <a:cs typeface="Calibri" pitchFamily="34" charset="0"/>
              </a:rPr>
              <a:t>urban</a:t>
            </a:r>
            <a:r>
              <a:rPr lang="ca-ES" altLang="es-ES" sz="2400" b="1" dirty="0" smtClean="0">
                <a:solidFill>
                  <a:prstClr val="black"/>
                </a:solidFill>
                <a:ea typeface="+mn-ea"/>
                <a:cs typeface="Calibri" pitchFamily="34" charset="0"/>
              </a:rPr>
              <a:t> vehicles</a:t>
            </a:r>
            <a:endParaRPr lang="ca-ES" altLang="es-ES" sz="2400" b="1" dirty="0">
              <a:solidFill>
                <a:prstClr val="black"/>
              </a:solidFill>
              <a:ea typeface="+mn-ea"/>
              <a:cs typeface="Calibri" pitchFamily="34" charset="0"/>
            </a:endParaRPr>
          </a:p>
        </p:txBody>
      </p:sp>
      <p:sp>
        <p:nvSpPr>
          <p:cNvPr id="22" name="81 CuadroTexto"/>
          <p:cNvSpPr txBox="1"/>
          <p:nvPr/>
        </p:nvSpPr>
        <p:spPr>
          <a:xfrm>
            <a:off x="-31750" y="-3175"/>
            <a:ext cx="9175750" cy="523220"/>
          </a:xfrm>
          <a:prstGeom prst="rect">
            <a:avLst/>
          </a:prstGeom>
          <a:solidFill>
            <a:schemeClr val="bg1">
              <a:lumMod val="50000"/>
              <a:alpha val="5294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s-ES_tradnl"/>
            </a:defPPr>
            <a:lvl1pPr>
              <a:defRPr sz="2800" b="1">
                <a:latin typeface="Calibri" pitchFamily="34" charset="0"/>
              </a:defRPr>
            </a:lvl1pPr>
          </a:lstStyle>
          <a:p>
            <a:pPr algn="r" eaLnBrk="0" hangingPunct="0"/>
            <a:r>
              <a:rPr lang="ca-ES" dirty="0" smtClean="0">
                <a:solidFill>
                  <a:srgbClr val="000000"/>
                </a:solidFill>
                <a:ea typeface="+mn-ea"/>
                <a:cs typeface="+mn-cs"/>
              </a:rPr>
              <a:t>Mesures sobre el trànsit per millorar qualitat de l’aire</a:t>
            </a:r>
            <a:endParaRPr lang="ca-ES" dirty="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67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ruta 2"/>
          <p:cNvSpPr txBox="1">
            <a:spLocks noChangeArrowheads="1"/>
          </p:cNvSpPr>
          <p:nvPr/>
        </p:nvSpPr>
        <p:spPr bwMode="auto">
          <a:xfrm>
            <a:off x="250825" y="1773239"/>
            <a:ext cx="277473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sv-SE" altLang="es-ES" sz="1400">
                <a:solidFill>
                  <a:srgbClr val="000000"/>
                </a:solidFill>
                <a:ea typeface="+mn-ea"/>
                <a:cs typeface="Arial" pitchFamily="34" charset="0"/>
              </a:rPr>
              <a:t>1 to 3.5 Euro for every passage</a:t>
            </a:r>
          </a:p>
          <a:p>
            <a:pPr>
              <a:spcBef>
                <a:spcPct val="0"/>
              </a:spcBef>
            </a:pPr>
            <a:r>
              <a:rPr lang="sv-SE" altLang="es-ES" sz="1400">
                <a:solidFill>
                  <a:srgbClr val="000000"/>
                </a:solidFill>
                <a:ea typeface="+mn-ea"/>
                <a:cs typeface="Arial" pitchFamily="34" charset="0"/>
              </a:rPr>
              <a:t>Max 11 Euro per day</a:t>
            </a:r>
          </a:p>
          <a:p>
            <a:pPr>
              <a:spcBef>
                <a:spcPct val="0"/>
              </a:spcBef>
            </a:pPr>
            <a:r>
              <a:rPr lang="sv-SE" altLang="es-ES" sz="1400">
                <a:solidFill>
                  <a:srgbClr val="000000"/>
                </a:solidFill>
                <a:ea typeface="+mn-ea"/>
                <a:cs typeface="Arial" pitchFamily="34" charset="0"/>
              </a:rPr>
              <a:t>Also foreign vehicles pay</a:t>
            </a:r>
            <a:endParaRPr lang="en-GB" altLang="es-ES" sz="1400">
              <a:solidFill>
                <a:srgbClr val="000000"/>
              </a:solidFill>
              <a:ea typeface="+mn-ea"/>
              <a:cs typeface="Arial" pitchFamily="34" charset="0"/>
            </a:endParaRPr>
          </a:p>
        </p:txBody>
      </p:sp>
      <p:sp>
        <p:nvSpPr>
          <p:cNvPr id="14339" name="textruta 8"/>
          <p:cNvSpPr txBox="1">
            <a:spLocks noChangeArrowheads="1"/>
          </p:cNvSpPr>
          <p:nvPr/>
        </p:nvSpPr>
        <p:spPr bwMode="auto">
          <a:xfrm>
            <a:off x="255540" y="5445129"/>
            <a:ext cx="18876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v-SE" altLang="es-ES" sz="1400">
                <a:solidFill>
                  <a:srgbClr val="000000"/>
                </a:solidFill>
                <a:ea typeface="+mn-ea"/>
                <a:cs typeface="Arial" pitchFamily="34" charset="0"/>
              </a:rPr>
              <a:t>&gt;30 stations with APNR</a:t>
            </a:r>
            <a:endParaRPr lang="en-GB" altLang="es-ES" sz="1400">
              <a:solidFill>
                <a:srgbClr val="000000"/>
              </a:solidFill>
              <a:ea typeface="+mn-ea"/>
              <a:cs typeface="Arial" pitchFamily="34" charset="0"/>
            </a:endParaRPr>
          </a:p>
        </p:txBody>
      </p:sp>
      <p:pic>
        <p:nvPicPr>
          <p:cNvPr id="47108" name="Picture 2" descr="http://data.riksdagen.se/fil/H10376/H1037622x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2582867"/>
            <a:ext cx="3205163" cy="280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5877272"/>
            <a:ext cx="9144000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sv-SE" altLang="sv-SE" sz="1600" kern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Courtesy of Christer Johansson, 13/02/2020</a:t>
            </a:r>
          </a:p>
        </p:txBody>
      </p:sp>
      <p:sp>
        <p:nvSpPr>
          <p:cNvPr id="14343" name="1 CuadroTexto"/>
          <p:cNvSpPr txBox="1">
            <a:spLocks noChangeArrowheads="1"/>
          </p:cNvSpPr>
          <p:nvPr/>
        </p:nvSpPr>
        <p:spPr bwMode="auto">
          <a:xfrm>
            <a:off x="3337394" y="1259468"/>
            <a:ext cx="30348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n-US" altLang="es-ES" sz="1800" b="1" dirty="0">
                <a:solidFill>
                  <a:prstClr val="black"/>
                </a:solidFill>
                <a:ea typeface="+mn-ea"/>
                <a:cs typeface="Arial" pitchFamily="34" charset="0"/>
              </a:rPr>
              <a:t>The Stockholm congestion tax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44338"/>
            <a:ext cx="5239569" cy="3044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715869" y="2185005"/>
            <a:ext cx="5104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Polpulation</a:t>
            </a:r>
            <a:r>
              <a:rPr lang="es-E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s-ES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Stockholm</a:t>
            </a:r>
            <a:r>
              <a:rPr lang="es-E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connurbation</a:t>
            </a:r>
            <a:r>
              <a:rPr lang="es-E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increased</a:t>
            </a:r>
            <a:r>
              <a:rPr lang="es-E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200-2019  402000</a:t>
            </a:r>
            <a:endParaRPr lang="es-E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6" t="9401" r="27743" b="12006"/>
          <a:stretch/>
        </p:blipFill>
        <p:spPr bwMode="auto">
          <a:xfrm>
            <a:off x="4880158" y="2198934"/>
            <a:ext cx="3995307" cy="3966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94" t="33549" r="29462" b="21945"/>
          <a:stretch/>
        </p:blipFill>
        <p:spPr bwMode="auto">
          <a:xfrm>
            <a:off x="353" y="1844823"/>
            <a:ext cx="5075703" cy="4294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22 CuadroTexto"/>
          <p:cNvSpPr txBox="1">
            <a:spLocks noChangeArrowheads="1"/>
          </p:cNvSpPr>
          <p:nvPr/>
        </p:nvSpPr>
        <p:spPr bwMode="auto">
          <a:xfrm>
            <a:off x="0" y="712144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defRPr/>
            </a:pPr>
            <a:r>
              <a:rPr lang="ca-ES" altLang="es-ES" sz="2400" b="1" dirty="0" smtClean="0">
                <a:solidFill>
                  <a:prstClr val="black"/>
                </a:solidFill>
                <a:ea typeface="+mn-ea"/>
                <a:cs typeface="Calibri" pitchFamily="34" charset="0"/>
              </a:rPr>
              <a:t>2. </a:t>
            </a:r>
            <a:r>
              <a:rPr lang="ca-ES" altLang="es-ES" sz="2400" b="1" dirty="0" err="1" smtClean="0">
                <a:solidFill>
                  <a:prstClr val="black"/>
                </a:solidFill>
                <a:ea typeface="+mn-ea"/>
                <a:cs typeface="Calibri" pitchFamily="34" charset="0"/>
              </a:rPr>
              <a:t>Measures</a:t>
            </a:r>
            <a:r>
              <a:rPr lang="ca-ES" altLang="es-ES" sz="2400" b="1" dirty="0" smtClean="0">
                <a:solidFill>
                  <a:prstClr val="black"/>
                </a:solidFill>
                <a:ea typeface="+mn-ea"/>
                <a:cs typeface="Calibri" pitchFamily="34" charset="0"/>
              </a:rPr>
              <a:t> to </a:t>
            </a:r>
            <a:r>
              <a:rPr lang="ca-ES" altLang="es-ES" sz="2400" b="1" dirty="0" err="1" smtClean="0">
                <a:solidFill>
                  <a:prstClr val="black"/>
                </a:solidFill>
                <a:ea typeface="+mn-ea"/>
                <a:cs typeface="Calibri" pitchFamily="34" charset="0"/>
              </a:rPr>
              <a:t>reduce</a:t>
            </a:r>
            <a:r>
              <a:rPr lang="ca-ES" altLang="es-ES" sz="2400" b="1" dirty="0" smtClean="0">
                <a:solidFill>
                  <a:prstClr val="black"/>
                </a:solidFill>
                <a:ea typeface="+mn-ea"/>
                <a:cs typeface="Calibri" pitchFamily="34" charset="0"/>
              </a:rPr>
              <a:t> </a:t>
            </a:r>
            <a:r>
              <a:rPr lang="ca-ES" altLang="es-ES" sz="2400" b="1" dirty="0" err="1" smtClean="0">
                <a:solidFill>
                  <a:prstClr val="black"/>
                </a:solidFill>
                <a:ea typeface="+mn-ea"/>
                <a:cs typeface="Calibri" pitchFamily="34" charset="0"/>
              </a:rPr>
              <a:t>the</a:t>
            </a:r>
            <a:r>
              <a:rPr lang="ca-ES" altLang="es-ES" sz="2400" b="1" dirty="0" smtClean="0">
                <a:solidFill>
                  <a:prstClr val="black"/>
                </a:solidFill>
                <a:ea typeface="+mn-ea"/>
                <a:cs typeface="Calibri" pitchFamily="34" charset="0"/>
              </a:rPr>
              <a:t> </a:t>
            </a:r>
            <a:r>
              <a:rPr lang="ca-ES" altLang="es-ES" sz="2400" b="1" dirty="0" err="1" smtClean="0">
                <a:solidFill>
                  <a:prstClr val="black"/>
                </a:solidFill>
                <a:ea typeface="+mn-ea"/>
                <a:cs typeface="Calibri" pitchFamily="34" charset="0"/>
              </a:rPr>
              <a:t>circulating</a:t>
            </a:r>
            <a:r>
              <a:rPr lang="ca-ES" altLang="es-ES" sz="2400" b="1" dirty="0" smtClean="0">
                <a:solidFill>
                  <a:prstClr val="black"/>
                </a:solidFill>
                <a:ea typeface="+mn-ea"/>
                <a:cs typeface="Calibri" pitchFamily="34" charset="0"/>
              </a:rPr>
              <a:t> </a:t>
            </a:r>
            <a:r>
              <a:rPr lang="ca-ES" altLang="es-ES" sz="2400" b="1" dirty="0" err="1" smtClean="0">
                <a:solidFill>
                  <a:prstClr val="black"/>
                </a:solidFill>
                <a:ea typeface="+mn-ea"/>
                <a:cs typeface="Calibri" pitchFamily="34" charset="0"/>
              </a:rPr>
              <a:t>urban</a:t>
            </a:r>
            <a:r>
              <a:rPr lang="ca-ES" altLang="es-ES" sz="2400" b="1" dirty="0" smtClean="0">
                <a:solidFill>
                  <a:prstClr val="black"/>
                </a:solidFill>
                <a:ea typeface="+mn-ea"/>
                <a:cs typeface="Calibri" pitchFamily="34" charset="0"/>
              </a:rPr>
              <a:t> vehicles</a:t>
            </a:r>
            <a:endParaRPr lang="ca-ES" altLang="es-ES" sz="2400" b="1" dirty="0">
              <a:solidFill>
                <a:prstClr val="black"/>
              </a:solidFill>
              <a:ea typeface="+mn-ea"/>
              <a:cs typeface="Calibri" pitchFamily="34" charset="0"/>
            </a:endParaRPr>
          </a:p>
        </p:txBody>
      </p:sp>
      <p:sp>
        <p:nvSpPr>
          <p:cNvPr id="13" name="81 CuadroTexto"/>
          <p:cNvSpPr txBox="1"/>
          <p:nvPr/>
        </p:nvSpPr>
        <p:spPr>
          <a:xfrm>
            <a:off x="-31750" y="-3175"/>
            <a:ext cx="9175750" cy="523220"/>
          </a:xfrm>
          <a:prstGeom prst="rect">
            <a:avLst/>
          </a:prstGeom>
          <a:solidFill>
            <a:schemeClr val="bg1">
              <a:lumMod val="50000"/>
              <a:alpha val="5294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s-ES_tradnl"/>
            </a:defPPr>
            <a:lvl1pPr>
              <a:defRPr sz="2800" b="1">
                <a:latin typeface="Calibri" pitchFamily="34" charset="0"/>
              </a:defRPr>
            </a:lvl1pPr>
          </a:lstStyle>
          <a:p>
            <a:pPr algn="r" eaLnBrk="0" hangingPunct="0"/>
            <a:r>
              <a:rPr lang="ca-ES" dirty="0" smtClean="0">
                <a:solidFill>
                  <a:srgbClr val="000000"/>
                </a:solidFill>
                <a:ea typeface="+mn-ea"/>
                <a:cs typeface="+mn-cs"/>
              </a:rPr>
              <a:t>Mesures sobre el trànsit per millorar qualitat de l’aire</a:t>
            </a:r>
            <a:endParaRPr lang="ca-ES" dirty="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33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5770968" y="1412875"/>
            <a:ext cx="290733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s-ES" altLang="es-ES" sz="1200" b="1" dirty="0">
                <a:solidFill>
                  <a:srgbClr val="000000"/>
                </a:solidFill>
                <a:ea typeface="+mn-ea"/>
                <a:cs typeface="Arial" pitchFamily="34" charset="0"/>
              </a:rPr>
              <a:t>LOW EMISSION ZONES</a:t>
            </a:r>
          </a:p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s-ES" altLang="es-ES" sz="1200" dirty="0" smtClean="0">
                <a:solidFill>
                  <a:srgbClr val="000000"/>
                </a:solidFill>
                <a:ea typeface="+mn-ea"/>
                <a:cs typeface="Arial" pitchFamily="34" charset="0"/>
              </a:rPr>
              <a:t>16 </a:t>
            </a:r>
            <a:r>
              <a:rPr lang="es-ES" altLang="es-ES" sz="1200" dirty="0">
                <a:solidFill>
                  <a:srgbClr val="000000"/>
                </a:solidFill>
                <a:ea typeface="+mn-ea"/>
                <a:cs typeface="Arial" pitchFamily="34" charset="0"/>
              </a:rPr>
              <a:t>MEMBER STATES, 280 CITIES:</a:t>
            </a:r>
          </a:p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s-ES" altLang="es-ES" sz="1200" dirty="0" smtClean="0">
                <a:solidFill>
                  <a:srgbClr val="000000"/>
                </a:solidFill>
                <a:ea typeface="+mn-ea"/>
                <a:cs typeface="Arial" pitchFamily="34" charset="0"/>
              </a:rPr>
              <a:t>DE</a:t>
            </a:r>
            <a:r>
              <a:rPr lang="es-ES" altLang="es-ES" sz="1200" dirty="0">
                <a:solidFill>
                  <a:srgbClr val="000000"/>
                </a:solidFill>
                <a:ea typeface="+mn-ea"/>
                <a:cs typeface="Arial" pitchFamily="34" charset="0"/>
              </a:rPr>
              <a:t>, NL, UK, NO, SE, DK, CZ, AT, HU, IT </a:t>
            </a:r>
            <a:r>
              <a:rPr lang="es-ES" altLang="es-ES" sz="1200" dirty="0" smtClean="0">
                <a:solidFill>
                  <a:srgbClr val="000000"/>
                </a:solidFill>
                <a:ea typeface="+mn-ea"/>
                <a:cs typeface="Arial" pitchFamily="34" charset="0"/>
              </a:rPr>
              <a:t>,</a:t>
            </a:r>
            <a:r>
              <a:rPr lang="es-ES" altLang="es-ES" sz="1800" b="1" dirty="0" smtClean="0">
                <a:solidFill>
                  <a:srgbClr val="000000"/>
                </a:solidFill>
                <a:ea typeface="+mn-ea"/>
                <a:cs typeface="Arial" pitchFamily="34" charset="0"/>
              </a:rPr>
              <a:t> </a:t>
            </a:r>
            <a:r>
              <a:rPr lang="es-ES" altLang="es-ES" sz="1800" b="1" dirty="0" smtClean="0">
                <a:solidFill>
                  <a:srgbClr val="FF0000"/>
                </a:solidFill>
                <a:ea typeface="+mn-ea"/>
                <a:cs typeface="Arial" pitchFamily="34" charset="0"/>
              </a:rPr>
              <a:t>ES</a:t>
            </a:r>
            <a:endParaRPr lang="es-ES" altLang="es-ES" sz="1800" b="1" dirty="0">
              <a:solidFill>
                <a:srgbClr val="FF0000"/>
              </a:solidFill>
              <a:ea typeface="+mn-ea"/>
              <a:cs typeface="Arial" pitchFamily="34" charset="0"/>
            </a:endParaRP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5364088" y="2113106"/>
            <a:ext cx="3711575" cy="4124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s-ES" altLang="es-ES" sz="800" b="1" dirty="0">
                <a:solidFill>
                  <a:srgbClr val="000000"/>
                </a:solidFill>
                <a:ea typeface="+mn-ea"/>
                <a:cs typeface="Arial" pitchFamily="34" charset="0"/>
              </a:rPr>
              <a:t>AT (3)</a:t>
            </a:r>
          </a:p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s-ES" altLang="es-ES" sz="800" b="1" dirty="0" err="1">
                <a:solidFill>
                  <a:srgbClr val="000000"/>
                </a:solidFill>
                <a:ea typeface="+mn-ea"/>
                <a:cs typeface="Arial" pitchFamily="34" charset="0"/>
              </a:rPr>
              <a:t>Autopistes</a:t>
            </a:r>
            <a:r>
              <a:rPr lang="es-ES" altLang="es-ES" sz="800" b="1" dirty="0">
                <a:solidFill>
                  <a:srgbClr val="000000"/>
                </a:solidFill>
                <a:ea typeface="+mn-ea"/>
                <a:cs typeface="Arial" pitchFamily="34" charset="0"/>
              </a:rPr>
              <a:t> Tirol</a:t>
            </a:r>
          </a:p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s-ES" altLang="es-ES" sz="800" b="1" dirty="0">
                <a:solidFill>
                  <a:srgbClr val="000000"/>
                </a:solidFill>
                <a:ea typeface="+mn-ea"/>
                <a:cs typeface="Arial" pitchFamily="34" charset="0"/>
              </a:rPr>
              <a:t>CZ (1)</a:t>
            </a:r>
          </a:p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s-ES" altLang="es-ES" sz="800" b="1" dirty="0">
                <a:solidFill>
                  <a:srgbClr val="000000"/>
                </a:solidFill>
                <a:ea typeface="+mn-ea"/>
                <a:cs typeface="Arial" pitchFamily="34" charset="0"/>
              </a:rPr>
              <a:t>Praga</a:t>
            </a:r>
          </a:p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s-ES" altLang="es-ES" sz="800" b="1" dirty="0">
                <a:solidFill>
                  <a:srgbClr val="000000"/>
                </a:solidFill>
                <a:ea typeface="+mn-ea"/>
                <a:cs typeface="Arial" pitchFamily="34" charset="0"/>
              </a:rPr>
              <a:t>DE (50)</a:t>
            </a:r>
          </a:p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s-ES" altLang="es-ES" sz="800" b="1" dirty="0" err="1">
                <a:solidFill>
                  <a:srgbClr val="000000"/>
                </a:solidFill>
                <a:ea typeface="+mn-ea"/>
                <a:cs typeface="Arial" pitchFamily="34" charset="0"/>
              </a:rPr>
              <a:t>Augsburg</a:t>
            </a:r>
            <a:r>
              <a:rPr lang="es-ES" altLang="es-ES" sz="800" b="1" dirty="0">
                <a:solidFill>
                  <a:srgbClr val="000000"/>
                </a:solidFill>
                <a:ea typeface="+mn-ea"/>
                <a:cs typeface="Arial" pitchFamily="34" charset="0"/>
              </a:rPr>
              <a:t>, Berlín, </a:t>
            </a:r>
            <a:r>
              <a:rPr lang="es-ES" altLang="es-ES" sz="800" b="1" dirty="0" err="1">
                <a:solidFill>
                  <a:srgbClr val="000000"/>
                </a:solidFill>
                <a:ea typeface="+mn-ea"/>
                <a:cs typeface="Arial" pitchFamily="34" charset="0"/>
              </a:rPr>
              <a:t>Bochum</a:t>
            </a:r>
            <a:r>
              <a:rPr lang="es-ES" altLang="es-ES" sz="800" b="1" dirty="0">
                <a:solidFill>
                  <a:srgbClr val="000000"/>
                </a:solidFill>
                <a:ea typeface="+mn-ea"/>
                <a:cs typeface="Arial" pitchFamily="34" charset="0"/>
              </a:rPr>
              <a:t>, Bonn, </a:t>
            </a:r>
            <a:r>
              <a:rPr lang="es-ES" altLang="es-ES" sz="800" b="1" dirty="0" err="1">
                <a:solidFill>
                  <a:srgbClr val="000000"/>
                </a:solidFill>
                <a:ea typeface="+mn-ea"/>
                <a:cs typeface="Arial" pitchFamily="34" charset="0"/>
              </a:rPr>
              <a:t>Bottrop</a:t>
            </a:r>
            <a:r>
              <a:rPr lang="es-ES" altLang="es-ES" sz="800" b="1" dirty="0">
                <a:solidFill>
                  <a:srgbClr val="000000"/>
                </a:solidFill>
                <a:ea typeface="+mn-ea"/>
                <a:cs typeface="Arial" pitchFamily="34" charset="0"/>
              </a:rPr>
              <a:t>, Bremen, </a:t>
            </a:r>
            <a:r>
              <a:rPr lang="es-ES" altLang="es-ES" sz="800" b="1" dirty="0" err="1">
                <a:solidFill>
                  <a:srgbClr val="000000"/>
                </a:solidFill>
                <a:ea typeface="+mn-ea"/>
                <a:cs typeface="Arial" pitchFamily="34" charset="0"/>
              </a:rPr>
              <a:t>Dinslaken</a:t>
            </a:r>
            <a:r>
              <a:rPr lang="es-ES" altLang="es-ES" sz="800" b="1" dirty="0">
                <a:solidFill>
                  <a:srgbClr val="000000"/>
                </a:solidFill>
                <a:ea typeface="+mn-ea"/>
                <a:cs typeface="Arial" pitchFamily="34" charset="0"/>
              </a:rPr>
              <a:t>, Dortmund, </a:t>
            </a:r>
            <a:r>
              <a:rPr lang="es-ES" altLang="es-ES" sz="800" b="1" dirty="0" err="1">
                <a:solidFill>
                  <a:srgbClr val="000000"/>
                </a:solidFill>
                <a:ea typeface="+mn-ea"/>
                <a:cs typeface="Arial" pitchFamily="34" charset="0"/>
              </a:rPr>
              <a:t>Duisburg</a:t>
            </a:r>
            <a:r>
              <a:rPr lang="es-ES" altLang="es-ES" sz="800" b="1" dirty="0">
                <a:solidFill>
                  <a:srgbClr val="000000"/>
                </a:solidFill>
                <a:ea typeface="+mn-ea"/>
                <a:cs typeface="Arial" pitchFamily="34" charset="0"/>
              </a:rPr>
              <a:t>, Düsseldorf, </a:t>
            </a:r>
            <a:r>
              <a:rPr lang="es-ES" altLang="es-ES" sz="800" b="1" dirty="0" err="1">
                <a:solidFill>
                  <a:srgbClr val="000000"/>
                </a:solidFill>
                <a:ea typeface="+mn-ea"/>
                <a:cs typeface="Arial" pitchFamily="34" charset="0"/>
              </a:rPr>
              <a:t>Essen</a:t>
            </a:r>
            <a:r>
              <a:rPr lang="es-ES" altLang="es-ES" sz="800" b="1" dirty="0">
                <a:solidFill>
                  <a:srgbClr val="000000"/>
                </a:solidFill>
                <a:ea typeface="+mn-ea"/>
                <a:cs typeface="Arial" pitchFamily="34" charset="0"/>
              </a:rPr>
              <a:t>, Frankfurt, </a:t>
            </a:r>
            <a:r>
              <a:rPr lang="es-ES" altLang="es-ES" sz="800" b="1" dirty="0" err="1">
                <a:solidFill>
                  <a:srgbClr val="000000"/>
                </a:solidFill>
                <a:ea typeface="+mn-ea"/>
                <a:cs typeface="Arial" pitchFamily="34" charset="0"/>
              </a:rPr>
              <a:t>Friburg</a:t>
            </a:r>
            <a:r>
              <a:rPr lang="es-ES" altLang="es-ES" sz="800" b="1" dirty="0">
                <a:solidFill>
                  <a:srgbClr val="000000"/>
                </a:solidFill>
                <a:ea typeface="+mn-ea"/>
                <a:cs typeface="Arial" pitchFamily="34" charset="0"/>
              </a:rPr>
              <a:t>, </a:t>
            </a:r>
            <a:r>
              <a:rPr lang="es-ES" altLang="es-ES" sz="800" b="1" dirty="0" err="1">
                <a:solidFill>
                  <a:srgbClr val="000000"/>
                </a:solidFill>
                <a:ea typeface="+mn-ea"/>
                <a:cs typeface="Arial" pitchFamily="34" charset="0"/>
              </a:rPr>
              <a:t>Gelsenkirchen</a:t>
            </a:r>
            <a:r>
              <a:rPr lang="es-ES" altLang="es-ES" sz="800" b="1" dirty="0">
                <a:solidFill>
                  <a:srgbClr val="000000"/>
                </a:solidFill>
                <a:ea typeface="+mn-ea"/>
                <a:cs typeface="Arial" pitchFamily="34" charset="0"/>
              </a:rPr>
              <a:t>, Halle (</a:t>
            </a:r>
            <a:r>
              <a:rPr lang="es-ES" altLang="es-ES" sz="800" b="1" dirty="0" err="1">
                <a:solidFill>
                  <a:srgbClr val="000000"/>
                </a:solidFill>
                <a:ea typeface="+mn-ea"/>
                <a:cs typeface="Arial" pitchFamily="34" charset="0"/>
              </a:rPr>
              <a:t>Saale</a:t>
            </a:r>
            <a:r>
              <a:rPr lang="es-ES" altLang="es-ES" sz="800" b="1" dirty="0">
                <a:solidFill>
                  <a:srgbClr val="000000"/>
                </a:solidFill>
                <a:ea typeface="+mn-ea"/>
                <a:cs typeface="Arial" pitchFamily="34" charset="0"/>
              </a:rPr>
              <a:t>), Hannover, Heidelberg, </a:t>
            </a:r>
            <a:r>
              <a:rPr lang="es-ES" altLang="es-ES" sz="800" b="1" dirty="0" err="1">
                <a:solidFill>
                  <a:srgbClr val="000000"/>
                </a:solidFill>
                <a:ea typeface="+mn-ea"/>
                <a:cs typeface="Arial" pitchFamily="34" charset="0"/>
              </a:rPr>
              <a:t>Heilbronn</a:t>
            </a:r>
            <a:r>
              <a:rPr lang="es-ES" altLang="es-ES" sz="800" b="1" dirty="0">
                <a:solidFill>
                  <a:srgbClr val="000000"/>
                </a:solidFill>
                <a:ea typeface="+mn-ea"/>
                <a:cs typeface="Arial" pitchFamily="34" charset="0"/>
              </a:rPr>
              <a:t>, </a:t>
            </a:r>
            <a:r>
              <a:rPr lang="es-ES" altLang="es-ES" sz="800" b="1" dirty="0" err="1">
                <a:solidFill>
                  <a:srgbClr val="000000"/>
                </a:solidFill>
                <a:ea typeface="+mn-ea"/>
                <a:cs typeface="Arial" pitchFamily="34" charset="0"/>
              </a:rPr>
              <a:t>Herrenberg</a:t>
            </a:r>
            <a:r>
              <a:rPr lang="es-ES" altLang="es-ES" sz="800" b="1" dirty="0">
                <a:solidFill>
                  <a:srgbClr val="000000"/>
                </a:solidFill>
                <a:ea typeface="+mn-ea"/>
                <a:cs typeface="Arial" pitchFamily="34" charset="0"/>
              </a:rPr>
              <a:t>, </a:t>
            </a:r>
            <a:r>
              <a:rPr lang="es-ES" altLang="es-ES" sz="800" b="1" dirty="0" err="1">
                <a:solidFill>
                  <a:srgbClr val="000000"/>
                </a:solidFill>
                <a:ea typeface="+mn-ea"/>
                <a:cs typeface="Arial" pitchFamily="34" charset="0"/>
              </a:rPr>
              <a:t>Ilsfeld</a:t>
            </a:r>
            <a:r>
              <a:rPr lang="es-ES" altLang="es-ES" sz="800" b="1" dirty="0">
                <a:solidFill>
                  <a:srgbClr val="000000"/>
                </a:solidFill>
                <a:ea typeface="+mn-ea"/>
                <a:cs typeface="Arial" pitchFamily="34" charset="0"/>
              </a:rPr>
              <a:t>, </a:t>
            </a:r>
            <a:r>
              <a:rPr lang="es-ES" altLang="es-ES" sz="800" b="1" dirty="0" err="1">
                <a:solidFill>
                  <a:srgbClr val="000000"/>
                </a:solidFill>
                <a:ea typeface="+mn-ea"/>
                <a:cs typeface="Arial" pitchFamily="34" charset="0"/>
              </a:rPr>
              <a:t>Karlsruhe</a:t>
            </a:r>
            <a:r>
              <a:rPr lang="es-ES" altLang="es-ES" sz="800" b="1" dirty="0">
                <a:solidFill>
                  <a:srgbClr val="000000"/>
                </a:solidFill>
                <a:ea typeface="+mn-ea"/>
                <a:cs typeface="Arial" pitchFamily="34" charset="0"/>
              </a:rPr>
              <a:t>, </a:t>
            </a:r>
            <a:r>
              <a:rPr lang="es-ES" altLang="es-ES" sz="800" b="1" dirty="0" err="1">
                <a:solidFill>
                  <a:srgbClr val="000000"/>
                </a:solidFill>
                <a:ea typeface="+mn-ea"/>
                <a:cs typeface="Arial" pitchFamily="34" charset="0"/>
              </a:rPr>
              <a:t>Köln</a:t>
            </a:r>
            <a:r>
              <a:rPr lang="es-ES" altLang="es-ES" sz="800" b="1" dirty="0">
                <a:solidFill>
                  <a:srgbClr val="000000"/>
                </a:solidFill>
                <a:ea typeface="+mn-ea"/>
                <a:cs typeface="Arial" pitchFamily="34" charset="0"/>
              </a:rPr>
              <a:t> (Colonia), </a:t>
            </a:r>
            <a:r>
              <a:rPr lang="es-ES" altLang="es-ES" sz="800" b="1" dirty="0" err="1">
                <a:solidFill>
                  <a:srgbClr val="000000"/>
                </a:solidFill>
                <a:ea typeface="+mn-ea"/>
                <a:cs typeface="Arial" pitchFamily="34" charset="0"/>
              </a:rPr>
              <a:t>Krefeld</a:t>
            </a:r>
            <a:r>
              <a:rPr lang="es-ES" altLang="es-ES" sz="800" b="1" dirty="0">
                <a:solidFill>
                  <a:srgbClr val="000000"/>
                </a:solidFill>
                <a:ea typeface="+mn-ea"/>
                <a:cs typeface="Arial" pitchFamily="34" charset="0"/>
              </a:rPr>
              <a:t>, Leipzig, </a:t>
            </a:r>
            <a:r>
              <a:rPr lang="es-ES" altLang="es-ES" sz="800" b="1" dirty="0" err="1">
                <a:solidFill>
                  <a:srgbClr val="000000"/>
                </a:solidFill>
                <a:ea typeface="+mn-ea"/>
                <a:cs typeface="Arial" pitchFamily="34" charset="0"/>
              </a:rPr>
              <a:t>Leonberg</a:t>
            </a:r>
            <a:r>
              <a:rPr lang="es-ES" altLang="es-ES" sz="800" b="1" dirty="0">
                <a:solidFill>
                  <a:srgbClr val="000000"/>
                </a:solidFill>
                <a:ea typeface="+mn-ea"/>
                <a:cs typeface="Arial" pitchFamily="34" charset="0"/>
              </a:rPr>
              <a:t>, </a:t>
            </a:r>
            <a:r>
              <a:rPr lang="es-ES" altLang="es-ES" sz="800" b="1" dirty="0" err="1">
                <a:solidFill>
                  <a:srgbClr val="000000"/>
                </a:solidFill>
                <a:ea typeface="+mn-ea"/>
                <a:cs typeface="Arial" pitchFamily="34" charset="0"/>
              </a:rPr>
              <a:t>Leonberg</a:t>
            </a:r>
            <a:r>
              <a:rPr lang="es-ES" altLang="es-ES" sz="800" b="1" dirty="0">
                <a:solidFill>
                  <a:srgbClr val="000000"/>
                </a:solidFill>
                <a:ea typeface="+mn-ea"/>
                <a:cs typeface="Arial" pitchFamily="34" charset="0"/>
              </a:rPr>
              <a:t>, </a:t>
            </a:r>
            <a:r>
              <a:rPr lang="es-ES" altLang="es-ES" sz="800" b="1" dirty="0" err="1">
                <a:solidFill>
                  <a:srgbClr val="000000"/>
                </a:solidFill>
                <a:ea typeface="+mn-ea"/>
                <a:cs typeface="Arial" pitchFamily="34" charset="0"/>
              </a:rPr>
              <a:t>Ludwigsburg</a:t>
            </a:r>
            <a:r>
              <a:rPr lang="es-ES" altLang="es-ES" sz="800" b="1" dirty="0">
                <a:solidFill>
                  <a:srgbClr val="000000"/>
                </a:solidFill>
                <a:ea typeface="+mn-ea"/>
                <a:cs typeface="Arial" pitchFamily="34" charset="0"/>
              </a:rPr>
              <a:t>, </a:t>
            </a:r>
            <a:r>
              <a:rPr lang="es-ES" altLang="es-ES" sz="800" b="1" dirty="0" err="1">
                <a:solidFill>
                  <a:srgbClr val="000000"/>
                </a:solidFill>
                <a:ea typeface="+mn-ea"/>
                <a:cs typeface="Arial" pitchFamily="34" charset="0"/>
              </a:rPr>
              <a:t>Magdeburg</a:t>
            </a:r>
            <a:r>
              <a:rPr lang="es-ES" altLang="es-ES" sz="800" b="1" dirty="0">
                <a:solidFill>
                  <a:srgbClr val="000000"/>
                </a:solidFill>
                <a:ea typeface="+mn-ea"/>
                <a:cs typeface="Arial" pitchFamily="34" charset="0"/>
              </a:rPr>
              <a:t>, </a:t>
            </a:r>
            <a:r>
              <a:rPr lang="es-ES" altLang="es-ES" sz="800" b="1" dirty="0" err="1">
                <a:solidFill>
                  <a:srgbClr val="000000"/>
                </a:solidFill>
                <a:ea typeface="+mn-ea"/>
                <a:cs typeface="Arial" pitchFamily="34" charset="0"/>
              </a:rPr>
              <a:t>Mannheim</a:t>
            </a:r>
            <a:r>
              <a:rPr lang="es-ES" altLang="es-ES" sz="800" b="1" dirty="0">
                <a:solidFill>
                  <a:srgbClr val="000000"/>
                </a:solidFill>
                <a:ea typeface="+mn-ea"/>
                <a:cs typeface="Arial" pitchFamily="34" charset="0"/>
              </a:rPr>
              <a:t>, </a:t>
            </a:r>
            <a:r>
              <a:rPr lang="es-ES" altLang="es-ES" sz="800" b="1" dirty="0" err="1">
                <a:solidFill>
                  <a:srgbClr val="000000"/>
                </a:solidFill>
                <a:ea typeface="+mn-ea"/>
                <a:cs typeface="Arial" pitchFamily="34" charset="0"/>
              </a:rPr>
              <a:t>Markgröningen</a:t>
            </a:r>
            <a:r>
              <a:rPr lang="es-ES" altLang="es-ES" sz="800" b="1" dirty="0">
                <a:solidFill>
                  <a:srgbClr val="000000"/>
                </a:solidFill>
                <a:ea typeface="+mn-ea"/>
                <a:cs typeface="Arial" pitchFamily="34" charset="0"/>
              </a:rPr>
              <a:t>, </a:t>
            </a:r>
            <a:r>
              <a:rPr lang="es-ES" altLang="es-ES" sz="800" b="1" dirty="0" err="1">
                <a:solidFill>
                  <a:srgbClr val="000000"/>
                </a:solidFill>
                <a:ea typeface="+mn-ea"/>
                <a:cs typeface="Arial" pitchFamily="34" charset="0"/>
              </a:rPr>
              <a:t>Mühlacker</a:t>
            </a:r>
            <a:r>
              <a:rPr lang="es-ES" altLang="es-ES" sz="800" b="1" dirty="0">
                <a:solidFill>
                  <a:srgbClr val="000000"/>
                </a:solidFill>
                <a:ea typeface="+mn-ea"/>
                <a:cs typeface="Arial" pitchFamily="34" charset="0"/>
              </a:rPr>
              <a:t>, </a:t>
            </a:r>
            <a:r>
              <a:rPr lang="es-ES" altLang="es-ES" sz="800" b="1" dirty="0" err="1">
                <a:solidFill>
                  <a:srgbClr val="000000"/>
                </a:solidFill>
                <a:ea typeface="+mn-ea"/>
                <a:cs typeface="Arial" pitchFamily="34" charset="0"/>
              </a:rPr>
              <a:t>Mühlheim</a:t>
            </a:r>
            <a:r>
              <a:rPr lang="es-ES" altLang="es-ES" sz="800" b="1" dirty="0">
                <a:solidFill>
                  <a:srgbClr val="000000"/>
                </a:solidFill>
                <a:ea typeface="+mn-ea"/>
                <a:cs typeface="Arial" pitchFamily="34" charset="0"/>
              </a:rPr>
              <a:t>, </a:t>
            </a:r>
            <a:r>
              <a:rPr lang="es-ES" altLang="es-ES" sz="800" b="1" dirty="0" err="1">
                <a:solidFill>
                  <a:srgbClr val="000000"/>
                </a:solidFill>
                <a:ea typeface="+mn-ea"/>
                <a:cs typeface="Arial" pitchFamily="34" charset="0"/>
              </a:rPr>
              <a:t>München</a:t>
            </a:r>
            <a:r>
              <a:rPr lang="es-ES" altLang="es-ES" sz="800" b="1" dirty="0">
                <a:solidFill>
                  <a:srgbClr val="000000"/>
                </a:solidFill>
                <a:ea typeface="+mn-ea"/>
                <a:cs typeface="Arial" pitchFamily="34" charset="0"/>
              </a:rPr>
              <a:t>, </a:t>
            </a:r>
            <a:r>
              <a:rPr lang="es-ES" altLang="es-ES" sz="800" b="1" dirty="0" err="1">
                <a:solidFill>
                  <a:srgbClr val="000000"/>
                </a:solidFill>
                <a:ea typeface="+mn-ea"/>
                <a:cs typeface="Arial" pitchFamily="34" charset="0"/>
              </a:rPr>
              <a:t>Münster</a:t>
            </a:r>
            <a:r>
              <a:rPr lang="es-ES" altLang="es-ES" sz="800" b="1" dirty="0">
                <a:solidFill>
                  <a:srgbClr val="000000"/>
                </a:solidFill>
                <a:ea typeface="+mn-ea"/>
                <a:cs typeface="Arial" pitchFamily="34" charset="0"/>
              </a:rPr>
              <a:t>, </a:t>
            </a:r>
            <a:r>
              <a:rPr lang="es-ES" altLang="es-ES" sz="800" b="1" dirty="0" err="1">
                <a:solidFill>
                  <a:srgbClr val="000000"/>
                </a:solidFill>
                <a:ea typeface="+mn-ea"/>
                <a:cs typeface="Arial" pitchFamily="34" charset="0"/>
              </a:rPr>
              <a:t>Neu</a:t>
            </a:r>
            <a:r>
              <a:rPr lang="es-ES" altLang="es-ES" sz="800" b="1" dirty="0">
                <a:solidFill>
                  <a:srgbClr val="000000"/>
                </a:solidFill>
                <a:ea typeface="+mn-ea"/>
                <a:cs typeface="Arial" pitchFamily="34" charset="0"/>
              </a:rPr>
              <a:t>-Ulm, </a:t>
            </a:r>
            <a:r>
              <a:rPr lang="es-ES" altLang="es-ES" sz="800" b="1" dirty="0" err="1">
                <a:solidFill>
                  <a:srgbClr val="000000"/>
                </a:solidFill>
                <a:ea typeface="+mn-ea"/>
                <a:cs typeface="Arial" pitchFamily="34" charset="0"/>
              </a:rPr>
              <a:t>Neuss</a:t>
            </a:r>
            <a:r>
              <a:rPr lang="es-ES" altLang="es-ES" sz="800" b="1" dirty="0">
                <a:solidFill>
                  <a:srgbClr val="000000"/>
                </a:solidFill>
                <a:ea typeface="+mn-ea"/>
                <a:cs typeface="Arial" pitchFamily="34" charset="0"/>
              </a:rPr>
              <a:t>, </a:t>
            </a:r>
            <a:r>
              <a:rPr lang="es-ES" altLang="es-ES" sz="800" b="1" dirty="0" err="1">
                <a:solidFill>
                  <a:srgbClr val="000000"/>
                </a:solidFill>
                <a:ea typeface="+mn-ea"/>
                <a:cs typeface="Arial" pitchFamily="34" charset="0"/>
              </a:rPr>
              <a:t>Oberhausen</a:t>
            </a:r>
            <a:r>
              <a:rPr lang="es-ES" altLang="es-ES" sz="800" b="1" dirty="0">
                <a:solidFill>
                  <a:srgbClr val="000000"/>
                </a:solidFill>
                <a:ea typeface="+mn-ea"/>
                <a:cs typeface="Arial" pitchFamily="34" charset="0"/>
              </a:rPr>
              <a:t>, </a:t>
            </a:r>
            <a:r>
              <a:rPr lang="es-ES" altLang="es-ES" sz="800" b="1" dirty="0" err="1">
                <a:solidFill>
                  <a:srgbClr val="000000"/>
                </a:solidFill>
                <a:ea typeface="+mn-ea"/>
                <a:cs typeface="Arial" pitchFamily="34" charset="0"/>
              </a:rPr>
              <a:t>Osnabrück</a:t>
            </a:r>
            <a:r>
              <a:rPr lang="es-ES" altLang="es-ES" sz="800" b="1" dirty="0">
                <a:solidFill>
                  <a:srgbClr val="000000"/>
                </a:solidFill>
                <a:ea typeface="+mn-ea"/>
                <a:cs typeface="Arial" pitchFamily="34" charset="0"/>
              </a:rPr>
              <a:t>, </a:t>
            </a:r>
            <a:r>
              <a:rPr lang="es-ES" altLang="es-ES" sz="800" b="1" dirty="0" err="1">
                <a:solidFill>
                  <a:srgbClr val="000000"/>
                </a:solidFill>
                <a:ea typeface="+mn-ea"/>
                <a:cs typeface="Arial" pitchFamily="34" charset="0"/>
              </a:rPr>
              <a:t>Pfinztal</a:t>
            </a:r>
            <a:r>
              <a:rPr lang="es-ES" altLang="es-ES" sz="800" b="1" dirty="0">
                <a:solidFill>
                  <a:srgbClr val="000000"/>
                </a:solidFill>
                <a:ea typeface="+mn-ea"/>
                <a:cs typeface="Arial" pitchFamily="34" charset="0"/>
              </a:rPr>
              <a:t>, </a:t>
            </a:r>
            <a:r>
              <a:rPr lang="es-ES" altLang="es-ES" sz="800" b="1" dirty="0" err="1">
                <a:solidFill>
                  <a:srgbClr val="000000"/>
                </a:solidFill>
                <a:ea typeface="+mn-ea"/>
                <a:cs typeface="Arial" pitchFamily="34" charset="0"/>
              </a:rPr>
              <a:t>Pforzheim</a:t>
            </a:r>
            <a:r>
              <a:rPr lang="es-ES" altLang="es-ES" sz="800" b="1" dirty="0">
                <a:solidFill>
                  <a:srgbClr val="000000"/>
                </a:solidFill>
                <a:ea typeface="+mn-ea"/>
                <a:cs typeface="Arial" pitchFamily="34" charset="0"/>
              </a:rPr>
              <a:t>, </a:t>
            </a:r>
            <a:r>
              <a:rPr lang="es-ES" altLang="es-ES" sz="800" b="1" dirty="0" err="1">
                <a:solidFill>
                  <a:srgbClr val="000000"/>
                </a:solidFill>
                <a:ea typeface="+mn-ea"/>
                <a:cs typeface="Arial" pitchFamily="34" charset="0"/>
              </a:rPr>
              <a:t>Pleidelsheim</a:t>
            </a:r>
            <a:r>
              <a:rPr lang="es-ES" altLang="es-ES" sz="800" b="1" dirty="0">
                <a:solidFill>
                  <a:srgbClr val="000000"/>
                </a:solidFill>
                <a:ea typeface="+mn-ea"/>
                <a:cs typeface="Arial" pitchFamily="34" charset="0"/>
              </a:rPr>
              <a:t>, </a:t>
            </a:r>
            <a:r>
              <a:rPr lang="es-ES" altLang="es-ES" sz="800" b="1" dirty="0" err="1">
                <a:solidFill>
                  <a:srgbClr val="000000"/>
                </a:solidFill>
                <a:ea typeface="+mn-ea"/>
                <a:cs typeface="Arial" pitchFamily="34" charset="0"/>
              </a:rPr>
              <a:t>Pleidelsheim</a:t>
            </a:r>
            <a:r>
              <a:rPr lang="es-ES" altLang="es-ES" sz="800" b="1" dirty="0">
                <a:solidFill>
                  <a:srgbClr val="000000"/>
                </a:solidFill>
                <a:ea typeface="+mn-ea"/>
                <a:cs typeface="Arial" pitchFamily="34" charset="0"/>
              </a:rPr>
              <a:t>, </a:t>
            </a:r>
            <a:r>
              <a:rPr lang="es-ES" altLang="es-ES" sz="800" b="1" dirty="0" err="1">
                <a:solidFill>
                  <a:srgbClr val="000000"/>
                </a:solidFill>
                <a:ea typeface="+mn-ea"/>
                <a:cs typeface="Arial" pitchFamily="34" charset="0"/>
              </a:rPr>
              <a:t>Recklinghausen</a:t>
            </a:r>
            <a:r>
              <a:rPr lang="es-ES" altLang="es-ES" sz="800" b="1" dirty="0">
                <a:solidFill>
                  <a:srgbClr val="000000"/>
                </a:solidFill>
                <a:ea typeface="+mn-ea"/>
                <a:cs typeface="Arial" pitchFamily="34" charset="0"/>
              </a:rPr>
              <a:t>, Ratisbona, </a:t>
            </a:r>
            <a:r>
              <a:rPr lang="es-ES" altLang="es-ES" sz="800" b="1" dirty="0" err="1">
                <a:solidFill>
                  <a:srgbClr val="000000"/>
                </a:solidFill>
                <a:ea typeface="+mn-ea"/>
                <a:cs typeface="Arial" pitchFamily="34" charset="0"/>
              </a:rPr>
              <a:t>Reutlingen</a:t>
            </a:r>
            <a:r>
              <a:rPr lang="es-ES" altLang="es-ES" sz="800" b="1" dirty="0">
                <a:solidFill>
                  <a:srgbClr val="000000"/>
                </a:solidFill>
                <a:ea typeface="+mn-ea"/>
                <a:cs typeface="Arial" pitchFamily="34" charset="0"/>
              </a:rPr>
              <a:t>, </a:t>
            </a:r>
            <a:r>
              <a:rPr lang="es-ES" altLang="es-ES" sz="800" b="1" dirty="0" err="1">
                <a:solidFill>
                  <a:srgbClr val="000000"/>
                </a:solidFill>
                <a:ea typeface="+mn-ea"/>
                <a:cs typeface="Arial" pitchFamily="34" charset="0"/>
              </a:rPr>
              <a:t>Schwäbisch-Gmünd</a:t>
            </a:r>
            <a:r>
              <a:rPr lang="es-ES" altLang="es-ES" sz="800" b="1" dirty="0">
                <a:solidFill>
                  <a:srgbClr val="000000"/>
                </a:solidFill>
                <a:ea typeface="+mn-ea"/>
                <a:cs typeface="Arial" pitchFamily="34" charset="0"/>
              </a:rPr>
              <a:t>, Stuttgart, </a:t>
            </a:r>
            <a:r>
              <a:rPr lang="es-ES" altLang="es-ES" sz="800" b="1" dirty="0" err="1">
                <a:solidFill>
                  <a:srgbClr val="000000"/>
                </a:solidFill>
                <a:ea typeface="+mn-ea"/>
                <a:cs typeface="Arial" pitchFamily="34" charset="0"/>
              </a:rPr>
              <a:t>Tübingen</a:t>
            </a:r>
            <a:r>
              <a:rPr lang="es-ES" altLang="es-ES" sz="800" b="1" dirty="0">
                <a:solidFill>
                  <a:srgbClr val="000000"/>
                </a:solidFill>
                <a:ea typeface="+mn-ea"/>
                <a:cs typeface="Arial" pitchFamily="34" charset="0"/>
              </a:rPr>
              <a:t>, Ulm, </a:t>
            </a:r>
            <a:r>
              <a:rPr lang="es-ES" altLang="es-ES" sz="800" b="1" dirty="0" err="1">
                <a:solidFill>
                  <a:srgbClr val="000000"/>
                </a:solidFill>
                <a:ea typeface="+mn-ea"/>
                <a:cs typeface="Arial" pitchFamily="34" charset="0"/>
              </a:rPr>
              <a:t>Wuppertal</a:t>
            </a:r>
            <a:endParaRPr lang="es-ES" altLang="es-ES" sz="800" b="1" dirty="0">
              <a:solidFill>
                <a:srgbClr val="000000"/>
              </a:solidFill>
              <a:ea typeface="+mn-ea"/>
              <a:cs typeface="Arial" pitchFamily="34" charset="0"/>
            </a:endParaRPr>
          </a:p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s-ES" altLang="es-ES" sz="800" b="1" dirty="0">
                <a:solidFill>
                  <a:srgbClr val="000000"/>
                </a:solidFill>
                <a:ea typeface="+mn-ea"/>
                <a:cs typeface="Arial" pitchFamily="34" charset="0"/>
              </a:rPr>
              <a:t>DK (5)</a:t>
            </a:r>
          </a:p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s-ES" altLang="es-ES" sz="800" b="1" dirty="0">
                <a:solidFill>
                  <a:srgbClr val="000000"/>
                </a:solidFill>
                <a:ea typeface="+mn-ea"/>
                <a:cs typeface="Arial" pitchFamily="34" charset="0"/>
              </a:rPr>
              <a:t>Aalborg, Aarhus, </a:t>
            </a:r>
            <a:r>
              <a:rPr lang="es-ES" altLang="es-ES" sz="800" b="1" dirty="0" err="1">
                <a:solidFill>
                  <a:srgbClr val="000000"/>
                </a:solidFill>
                <a:ea typeface="+mn-ea"/>
                <a:cs typeface="Arial" pitchFamily="34" charset="0"/>
              </a:rPr>
              <a:t>Frederiksberg</a:t>
            </a:r>
            <a:r>
              <a:rPr lang="es-ES" altLang="es-ES" sz="800" b="1" dirty="0">
                <a:solidFill>
                  <a:srgbClr val="000000"/>
                </a:solidFill>
                <a:ea typeface="+mn-ea"/>
                <a:cs typeface="Arial" pitchFamily="34" charset="0"/>
              </a:rPr>
              <a:t>, Copenhague, </a:t>
            </a:r>
            <a:r>
              <a:rPr lang="es-ES" altLang="es-ES" sz="800" b="1" dirty="0" smtClean="0">
                <a:solidFill>
                  <a:srgbClr val="000000"/>
                </a:solidFill>
                <a:ea typeface="+mn-ea"/>
                <a:cs typeface="Arial" pitchFamily="34" charset="0"/>
              </a:rPr>
              <a:t>Odense</a:t>
            </a:r>
            <a:endParaRPr lang="es-ES" altLang="es-ES" sz="1100" b="1" dirty="0" smtClean="0">
              <a:solidFill>
                <a:srgbClr val="FF0000"/>
              </a:solidFill>
              <a:ea typeface="+mn-ea"/>
              <a:cs typeface="+mn-cs"/>
            </a:endParaRPr>
          </a:p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s-ES" altLang="es-ES" sz="1100" b="1" dirty="0" smtClean="0">
                <a:solidFill>
                  <a:srgbClr val="FF0000"/>
                </a:solidFill>
                <a:ea typeface="+mn-ea"/>
                <a:cs typeface="+mn-cs"/>
              </a:rPr>
              <a:t>ES(2)</a:t>
            </a:r>
          </a:p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s-ES" altLang="es-ES" sz="1100" b="1" dirty="0" smtClean="0">
                <a:solidFill>
                  <a:srgbClr val="FF0000"/>
                </a:solidFill>
                <a:ea typeface="+mn-ea"/>
                <a:cs typeface="+mn-cs"/>
              </a:rPr>
              <a:t>Madrid Central, Zona </a:t>
            </a:r>
            <a:r>
              <a:rPr lang="es-ES" altLang="es-ES" sz="1100" b="1" dirty="0" err="1" smtClean="0">
                <a:solidFill>
                  <a:srgbClr val="FF0000"/>
                </a:solidFill>
                <a:ea typeface="+mn-ea"/>
                <a:cs typeface="+mn-cs"/>
              </a:rPr>
              <a:t>Baixes</a:t>
            </a:r>
            <a:r>
              <a:rPr lang="es-ES" altLang="es-ES" sz="1100" b="1" dirty="0" smtClean="0">
                <a:solidFill>
                  <a:srgbClr val="FF0000"/>
                </a:solidFill>
                <a:ea typeface="+mn-ea"/>
                <a:cs typeface="+mn-cs"/>
              </a:rPr>
              <a:t> </a:t>
            </a:r>
            <a:r>
              <a:rPr lang="es-ES" altLang="es-ES" sz="1100" b="1" dirty="0" err="1" smtClean="0">
                <a:solidFill>
                  <a:srgbClr val="FF0000"/>
                </a:solidFill>
                <a:ea typeface="+mn-ea"/>
                <a:cs typeface="+mn-cs"/>
              </a:rPr>
              <a:t>Emissions</a:t>
            </a:r>
            <a:r>
              <a:rPr lang="es-ES" altLang="es-ES" sz="1100" b="1" dirty="0" smtClean="0">
                <a:solidFill>
                  <a:srgbClr val="FF0000"/>
                </a:solidFill>
                <a:ea typeface="+mn-ea"/>
                <a:cs typeface="+mn-cs"/>
              </a:rPr>
              <a:t> Barcelona</a:t>
            </a:r>
            <a:endParaRPr lang="es-ES" altLang="es-ES" sz="1100" b="1" dirty="0">
              <a:solidFill>
                <a:srgbClr val="FF0000"/>
              </a:solidFill>
              <a:ea typeface="+mn-ea"/>
              <a:cs typeface="+mn-cs"/>
            </a:endParaRPr>
          </a:p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s-ES" altLang="es-ES" sz="800" b="1" dirty="0">
                <a:solidFill>
                  <a:srgbClr val="000000"/>
                </a:solidFill>
                <a:ea typeface="+mn-ea"/>
                <a:cs typeface="Arial" pitchFamily="34" charset="0"/>
              </a:rPr>
              <a:t>GB (3)</a:t>
            </a:r>
          </a:p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s-ES" altLang="es-ES" sz="800" b="1" dirty="0">
                <a:solidFill>
                  <a:srgbClr val="000000"/>
                </a:solidFill>
                <a:ea typeface="+mn-ea"/>
                <a:cs typeface="Arial" pitchFamily="34" charset="0"/>
              </a:rPr>
              <a:t>Londres, Oxford, Norwich</a:t>
            </a:r>
          </a:p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s-ES" altLang="es-ES" sz="800" b="1" dirty="0">
                <a:solidFill>
                  <a:srgbClr val="000000"/>
                </a:solidFill>
                <a:ea typeface="+mn-ea"/>
                <a:cs typeface="Arial" pitchFamily="34" charset="0"/>
              </a:rPr>
              <a:t>IT (42)</a:t>
            </a:r>
          </a:p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s-ES" altLang="es-ES" sz="800" b="1" dirty="0" smtClean="0">
                <a:solidFill>
                  <a:srgbClr val="000000"/>
                </a:solidFill>
                <a:ea typeface="+mn-ea"/>
                <a:cs typeface="Arial" pitchFamily="34" charset="0"/>
              </a:rPr>
              <a:t>Roma, Milán, Livorno, Pisa, Módena, Nápoles, Palermo, Parma, Pavía, Pisa, </a:t>
            </a:r>
            <a:r>
              <a:rPr lang="es-ES" altLang="es-ES" sz="800" b="1" dirty="0" err="1" smtClean="0">
                <a:solidFill>
                  <a:srgbClr val="000000"/>
                </a:solidFill>
                <a:ea typeface="+mn-ea"/>
                <a:cs typeface="Arial" pitchFamily="34" charset="0"/>
              </a:rPr>
              <a:t>Regggio</a:t>
            </a:r>
            <a:r>
              <a:rPr lang="es-ES" altLang="es-ES" sz="800" b="1" dirty="0" smtClean="0">
                <a:solidFill>
                  <a:srgbClr val="000000"/>
                </a:solidFill>
                <a:ea typeface="+mn-ea"/>
                <a:cs typeface="Arial" pitchFamily="34" charset="0"/>
              </a:rPr>
              <a:t> Emilia, </a:t>
            </a:r>
            <a:r>
              <a:rPr lang="es-ES" altLang="es-ES" sz="800" b="1" dirty="0" err="1" smtClean="0">
                <a:solidFill>
                  <a:srgbClr val="000000"/>
                </a:solidFill>
                <a:ea typeface="+mn-ea"/>
                <a:cs typeface="Arial" pitchFamily="34" charset="0"/>
              </a:rPr>
              <a:t>Rimini</a:t>
            </a:r>
            <a:r>
              <a:rPr lang="es-ES" altLang="es-ES" sz="800" b="1" dirty="0" smtClean="0">
                <a:solidFill>
                  <a:srgbClr val="000000"/>
                </a:solidFill>
                <a:ea typeface="+mn-ea"/>
                <a:cs typeface="Arial" pitchFamily="34" charset="0"/>
              </a:rPr>
              <a:t>, Torino, Trento, Varese, Verona, Lodi, Lucca, </a:t>
            </a:r>
            <a:r>
              <a:rPr lang="es-ES" altLang="es-ES" sz="800" b="1" dirty="0" err="1" smtClean="0">
                <a:solidFill>
                  <a:srgbClr val="000000"/>
                </a:solidFill>
                <a:ea typeface="+mn-ea"/>
                <a:cs typeface="Arial" pitchFamily="34" charset="0"/>
              </a:rPr>
              <a:t>Montove</a:t>
            </a:r>
            <a:r>
              <a:rPr lang="es-ES" altLang="es-ES" sz="800" b="1" dirty="0" smtClean="0">
                <a:solidFill>
                  <a:srgbClr val="000000"/>
                </a:solidFill>
                <a:ea typeface="+mn-ea"/>
                <a:cs typeface="Arial" pitchFamily="34" charset="0"/>
              </a:rPr>
              <a:t>, </a:t>
            </a:r>
            <a:r>
              <a:rPr lang="es-ES" altLang="es-ES" sz="800" b="1" dirty="0" err="1" smtClean="0">
                <a:solidFill>
                  <a:srgbClr val="000000"/>
                </a:solidFill>
                <a:ea typeface="+mn-ea"/>
                <a:cs typeface="Arial" pitchFamily="34" charset="0"/>
              </a:rPr>
              <a:t>Mezzocorona</a:t>
            </a:r>
            <a:r>
              <a:rPr lang="es-ES" altLang="es-ES" sz="800" b="1" dirty="0" smtClean="0">
                <a:solidFill>
                  <a:srgbClr val="000000"/>
                </a:solidFill>
                <a:ea typeface="+mn-ea"/>
                <a:cs typeface="Arial" pitchFamily="34" charset="0"/>
              </a:rPr>
              <a:t>, </a:t>
            </a:r>
            <a:r>
              <a:rPr lang="es-ES" altLang="es-ES" sz="800" b="1" dirty="0" err="1" smtClean="0">
                <a:solidFill>
                  <a:srgbClr val="000000"/>
                </a:solidFill>
                <a:ea typeface="+mn-ea"/>
                <a:cs typeface="Arial" pitchFamily="34" charset="0"/>
              </a:rPr>
              <a:t>Mondovi</a:t>
            </a:r>
            <a:r>
              <a:rPr lang="es-ES" altLang="es-ES" sz="800" b="1" dirty="0" smtClean="0">
                <a:solidFill>
                  <a:srgbClr val="000000"/>
                </a:solidFill>
                <a:ea typeface="+mn-ea"/>
                <a:cs typeface="Arial" pitchFamily="34" charset="0"/>
              </a:rPr>
              <a:t>, </a:t>
            </a:r>
            <a:r>
              <a:rPr lang="es-ES" altLang="es-ES" sz="800" b="1" dirty="0" err="1" smtClean="0">
                <a:solidFill>
                  <a:srgbClr val="000000"/>
                </a:solidFill>
                <a:ea typeface="+mn-ea"/>
                <a:cs typeface="Arial" pitchFamily="34" charset="0"/>
              </a:rPr>
              <a:t>Nichelino</a:t>
            </a:r>
            <a:r>
              <a:rPr lang="es-ES" altLang="es-ES" sz="800" b="1" dirty="0" smtClean="0">
                <a:solidFill>
                  <a:srgbClr val="000000"/>
                </a:solidFill>
                <a:ea typeface="+mn-ea"/>
                <a:cs typeface="Arial" pitchFamily="34" charset="0"/>
              </a:rPr>
              <a:t>, Novara, </a:t>
            </a:r>
            <a:r>
              <a:rPr lang="es-ES" altLang="es-ES" sz="800" b="1" dirty="0" err="1" smtClean="0">
                <a:solidFill>
                  <a:srgbClr val="000000"/>
                </a:solidFill>
                <a:ea typeface="+mn-ea"/>
                <a:cs typeface="Arial" pitchFamily="34" charset="0"/>
              </a:rPr>
              <a:t>Novi</a:t>
            </a:r>
            <a:r>
              <a:rPr lang="es-ES" altLang="es-ES" sz="800" b="1" dirty="0" smtClean="0">
                <a:solidFill>
                  <a:srgbClr val="000000"/>
                </a:solidFill>
                <a:ea typeface="+mn-ea"/>
                <a:cs typeface="Arial" pitchFamily="34" charset="0"/>
              </a:rPr>
              <a:t> </a:t>
            </a:r>
            <a:r>
              <a:rPr lang="es-ES" altLang="es-ES" sz="800" b="1" dirty="0" err="1" smtClean="0">
                <a:solidFill>
                  <a:srgbClr val="000000"/>
                </a:solidFill>
                <a:ea typeface="+mn-ea"/>
                <a:cs typeface="Arial" pitchFamily="34" charset="0"/>
              </a:rPr>
              <a:t>Ligure</a:t>
            </a:r>
            <a:r>
              <a:rPr lang="es-ES" altLang="es-ES" sz="800" b="1" dirty="0" smtClean="0">
                <a:solidFill>
                  <a:srgbClr val="000000"/>
                </a:solidFill>
                <a:ea typeface="+mn-ea"/>
                <a:cs typeface="Arial" pitchFamily="34" charset="0"/>
              </a:rPr>
              <a:t>, </a:t>
            </a:r>
            <a:r>
              <a:rPr lang="es-ES" altLang="es-ES" sz="800" b="1" dirty="0" err="1" smtClean="0">
                <a:solidFill>
                  <a:srgbClr val="000000"/>
                </a:solidFill>
                <a:ea typeface="+mn-ea"/>
                <a:cs typeface="Arial" pitchFamily="34" charset="0"/>
              </a:rPr>
              <a:t>Orbassano</a:t>
            </a:r>
            <a:r>
              <a:rPr lang="es-ES" altLang="es-ES" sz="800" b="1" dirty="0" smtClean="0">
                <a:solidFill>
                  <a:srgbClr val="000000"/>
                </a:solidFill>
                <a:ea typeface="+mn-ea"/>
                <a:cs typeface="Arial" pitchFamily="34" charset="0"/>
              </a:rPr>
              <a:t>, Perugia, Piacenza, </a:t>
            </a:r>
            <a:r>
              <a:rPr lang="es-ES" altLang="es-ES" sz="800" b="1" dirty="0" err="1" smtClean="0">
                <a:solidFill>
                  <a:srgbClr val="000000"/>
                </a:solidFill>
                <a:ea typeface="+mn-ea"/>
                <a:cs typeface="Arial" pitchFamily="34" charset="0"/>
              </a:rPr>
              <a:t>Prato</a:t>
            </a:r>
            <a:r>
              <a:rPr lang="es-ES" altLang="es-ES" sz="800" b="1" dirty="0" smtClean="0">
                <a:solidFill>
                  <a:srgbClr val="000000"/>
                </a:solidFill>
                <a:ea typeface="+mn-ea"/>
                <a:cs typeface="Arial" pitchFamily="34" charset="0"/>
              </a:rPr>
              <a:t>, </a:t>
            </a:r>
            <a:r>
              <a:rPr lang="es-ES" altLang="es-ES" sz="800" b="1" dirty="0" err="1" smtClean="0">
                <a:solidFill>
                  <a:srgbClr val="000000"/>
                </a:solidFill>
                <a:ea typeface="+mn-ea"/>
                <a:cs typeface="Arial" pitchFamily="34" charset="0"/>
              </a:rPr>
              <a:t>Ravenna</a:t>
            </a:r>
            <a:r>
              <a:rPr lang="es-ES" altLang="es-ES" sz="800" b="1" dirty="0" smtClean="0">
                <a:solidFill>
                  <a:srgbClr val="000000"/>
                </a:solidFill>
                <a:ea typeface="+mn-ea"/>
                <a:cs typeface="Arial" pitchFamily="34" charset="0"/>
              </a:rPr>
              <a:t>......................</a:t>
            </a:r>
          </a:p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s-ES" altLang="es-ES" sz="800" b="1" dirty="0" smtClean="0">
                <a:solidFill>
                  <a:srgbClr val="000000"/>
                </a:solidFill>
                <a:ea typeface="+mn-ea"/>
                <a:cs typeface="Arial" pitchFamily="34" charset="0"/>
              </a:rPr>
              <a:t>NL </a:t>
            </a:r>
            <a:r>
              <a:rPr lang="es-ES" altLang="es-ES" sz="800" b="1" dirty="0">
                <a:solidFill>
                  <a:srgbClr val="000000"/>
                </a:solidFill>
                <a:ea typeface="+mn-ea"/>
                <a:cs typeface="Arial" pitchFamily="34" charset="0"/>
              </a:rPr>
              <a:t>(13)</a:t>
            </a:r>
          </a:p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s-ES" altLang="es-ES" sz="800" b="1" dirty="0">
                <a:solidFill>
                  <a:srgbClr val="000000"/>
                </a:solidFill>
                <a:ea typeface="+mn-ea"/>
                <a:cs typeface="Arial" pitchFamily="34" charset="0"/>
              </a:rPr>
              <a:t>Ámsterdam, Breda, </a:t>
            </a:r>
            <a:r>
              <a:rPr lang="es-ES" altLang="es-ES" sz="800" b="1" dirty="0" err="1">
                <a:solidFill>
                  <a:srgbClr val="000000"/>
                </a:solidFill>
                <a:ea typeface="+mn-ea"/>
                <a:cs typeface="Arial" pitchFamily="34" charset="0"/>
              </a:rPr>
              <a:t>Delft</a:t>
            </a:r>
            <a:r>
              <a:rPr lang="es-ES" altLang="es-ES" sz="800" b="1" dirty="0">
                <a:solidFill>
                  <a:srgbClr val="000000"/>
                </a:solidFill>
                <a:ea typeface="+mn-ea"/>
                <a:cs typeface="Arial" pitchFamily="34" charset="0"/>
              </a:rPr>
              <a:t>, La Haya, </a:t>
            </a:r>
            <a:r>
              <a:rPr lang="es-ES" altLang="es-ES" sz="800" b="1" dirty="0" err="1">
                <a:solidFill>
                  <a:srgbClr val="000000"/>
                </a:solidFill>
                <a:ea typeface="+mn-ea"/>
                <a:cs typeface="Arial" pitchFamily="34" charset="0"/>
              </a:rPr>
              <a:t>Eindhoven</a:t>
            </a:r>
            <a:r>
              <a:rPr lang="es-ES" altLang="es-ES" sz="800" b="1" dirty="0">
                <a:solidFill>
                  <a:srgbClr val="000000"/>
                </a:solidFill>
                <a:ea typeface="+mn-ea"/>
                <a:cs typeface="Arial" pitchFamily="34" charset="0"/>
              </a:rPr>
              <a:t>, Leiden, </a:t>
            </a:r>
            <a:r>
              <a:rPr lang="es-ES" altLang="es-ES" sz="800" b="1" dirty="0" err="1">
                <a:solidFill>
                  <a:srgbClr val="000000"/>
                </a:solidFill>
                <a:ea typeface="+mn-ea"/>
                <a:cs typeface="Arial" pitchFamily="34" charset="0"/>
              </a:rPr>
              <a:t>Maastrich</a:t>
            </a:r>
            <a:r>
              <a:rPr lang="es-ES" altLang="es-ES" sz="800" b="1" dirty="0">
                <a:solidFill>
                  <a:srgbClr val="000000"/>
                </a:solidFill>
                <a:ea typeface="+mn-ea"/>
                <a:cs typeface="Arial" pitchFamily="34" charset="0"/>
              </a:rPr>
              <a:t>, </a:t>
            </a:r>
            <a:r>
              <a:rPr lang="es-ES" altLang="es-ES" sz="800" b="1" dirty="0" err="1">
                <a:solidFill>
                  <a:srgbClr val="000000"/>
                </a:solidFill>
                <a:ea typeface="+mn-ea"/>
                <a:cs typeface="Arial" pitchFamily="34" charset="0"/>
              </a:rPr>
              <a:t>Rijswijk</a:t>
            </a:r>
            <a:r>
              <a:rPr lang="es-ES" altLang="es-ES" sz="800" b="1" dirty="0">
                <a:solidFill>
                  <a:srgbClr val="000000"/>
                </a:solidFill>
                <a:ea typeface="+mn-ea"/>
                <a:cs typeface="Arial" pitchFamily="34" charset="0"/>
              </a:rPr>
              <a:t>, Rotterdam, </a:t>
            </a:r>
            <a:r>
              <a:rPr lang="es-ES" altLang="es-ES" sz="800" b="1" dirty="0" err="1">
                <a:solidFill>
                  <a:srgbClr val="000000"/>
                </a:solidFill>
                <a:ea typeface="+mn-ea"/>
                <a:cs typeface="Arial" pitchFamily="34" charset="0"/>
              </a:rPr>
              <a:t>Hertogenbosch</a:t>
            </a:r>
            <a:r>
              <a:rPr lang="es-ES" altLang="es-ES" sz="800" b="1" dirty="0">
                <a:solidFill>
                  <a:srgbClr val="000000"/>
                </a:solidFill>
                <a:ea typeface="+mn-ea"/>
                <a:cs typeface="Arial" pitchFamily="34" charset="0"/>
              </a:rPr>
              <a:t>, </a:t>
            </a:r>
            <a:r>
              <a:rPr lang="es-ES" altLang="es-ES" sz="800" b="1" dirty="0" err="1">
                <a:solidFill>
                  <a:srgbClr val="000000"/>
                </a:solidFill>
                <a:ea typeface="+mn-ea"/>
                <a:cs typeface="Arial" pitchFamily="34" charset="0"/>
              </a:rPr>
              <a:t>Schiedam</a:t>
            </a:r>
            <a:r>
              <a:rPr lang="es-ES" altLang="es-ES" sz="800" b="1" dirty="0">
                <a:solidFill>
                  <a:srgbClr val="000000"/>
                </a:solidFill>
                <a:ea typeface="+mn-ea"/>
                <a:cs typeface="Arial" pitchFamily="34" charset="0"/>
              </a:rPr>
              <a:t>, </a:t>
            </a:r>
            <a:r>
              <a:rPr lang="es-ES" altLang="es-ES" sz="800" b="1" dirty="0" err="1">
                <a:solidFill>
                  <a:srgbClr val="000000"/>
                </a:solidFill>
                <a:ea typeface="+mn-ea"/>
                <a:cs typeface="Arial" pitchFamily="34" charset="0"/>
              </a:rPr>
              <a:t>Tiburg</a:t>
            </a:r>
            <a:r>
              <a:rPr lang="es-ES" altLang="es-ES" sz="800" b="1" dirty="0">
                <a:solidFill>
                  <a:srgbClr val="000000"/>
                </a:solidFill>
                <a:ea typeface="+mn-ea"/>
                <a:cs typeface="Arial" pitchFamily="34" charset="0"/>
              </a:rPr>
              <a:t>, </a:t>
            </a:r>
            <a:r>
              <a:rPr lang="es-ES" altLang="es-ES" sz="800" b="1" dirty="0" err="1">
                <a:solidFill>
                  <a:srgbClr val="000000"/>
                </a:solidFill>
                <a:ea typeface="+mn-ea"/>
                <a:cs typeface="Arial" pitchFamily="34" charset="0"/>
              </a:rPr>
              <a:t>Utrech</a:t>
            </a:r>
            <a:endParaRPr lang="es-ES" altLang="es-ES" sz="800" b="1" dirty="0">
              <a:solidFill>
                <a:srgbClr val="000000"/>
              </a:solidFill>
              <a:ea typeface="+mn-ea"/>
              <a:cs typeface="Arial" pitchFamily="34" charset="0"/>
            </a:endParaRPr>
          </a:p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s-ES" altLang="es-ES" sz="800" b="1" dirty="0">
                <a:solidFill>
                  <a:srgbClr val="000000"/>
                </a:solidFill>
                <a:ea typeface="+mn-ea"/>
                <a:cs typeface="Arial" pitchFamily="34" charset="0"/>
              </a:rPr>
              <a:t>NO (3)</a:t>
            </a:r>
          </a:p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s-ES" altLang="es-ES" sz="800" b="1" dirty="0">
                <a:solidFill>
                  <a:srgbClr val="000000"/>
                </a:solidFill>
                <a:ea typeface="+mn-ea"/>
                <a:cs typeface="Arial" pitchFamily="34" charset="0"/>
              </a:rPr>
              <a:t>Oslo, Bergen, Trondheim,</a:t>
            </a:r>
          </a:p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s-ES" altLang="es-ES" sz="800" b="1" dirty="0">
                <a:solidFill>
                  <a:srgbClr val="000000"/>
                </a:solidFill>
                <a:ea typeface="+mn-ea"/>
                <a:cs typeface="Arial" pitchFamily="34" charset="0"/>
              </a:rPr>
              <a:t>SE (6)</a:t>
            </a:r>
          </a:p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s-ES" altLang="es-ES" sz="800" b="1" dirty="0">
                <a:solidFill>
                  <a:srgbClr val="000000"/>
                </a:solidFill>
                <a:ea typeface="+mn-ea"/>
                <a:cs typeface="Arial" pitchFamily="34" charset="0"/>
              </a:rPr>
              <a:t>Estocolmo, Gotemburgo, </a:t>
            </a:r>
            <a:r>
              <a:rPr lang="es-ES" altLang="es-ES" sz="800" b="1" dirty="0" err="1">
                <a:solidFill>
                  <a:srgbClr val="000000"/>
                </a:solidFill>
                <a:ea typeface="+mn-ea"/>
                <a:cs typeface="Arial" pitchFamily="34" charset="0"/>
              </a:rPr>
              <a:t>Helsinburg</a:t>
            </a:r>
            <a:r>
              <a:rPr lang="es-ES" altLang="es-ES" sz="800" b="1" dirty="0">
                <a:solidFill>
                  <a:srgbClr val="000000"/>
                </a:solidFill>
                <a:ea typeface="+mn-ea"/>
                <a:cs typeface="Arial" pitchFamily="34" charset="0"/>
              </a:rPr>
              <a:t>, </a:t>
            </a:r>
            <a:r>
              <a:rPr lang="es-ES" altLang="es-ES" sz="800" b="1" dirty="0" err="1">
                <a:solidFill>
                  <a:srgbClr val="000000"/>
                </a:solidFill>
                <a:ea typeface="+mn-ea"/>
                <a:cs typeface="Arial" pitchFamily="34" charset="0"/>
              </a:rPr>
              <a:t>Lund</a:t>
            </a:r>
            <a:r>
              <a:rPr lang="es-ES" altLang="es-ES" sz="800" b="1" dirty="0">
                <a:solidFill>
                  <a:srgbClr val="000000"/>
                </a:solidFill>
                <a:ea typeface="+mn-ea"/>
                <a:cs typeface="Arial" pitchFamily="34" charset="0"/>
              </a:rPr>
              <a:t>, </a:t>
            </a:r>
            <a:r>
              <a:rPr lang="es-ES" altLang="es-ES" sz="800" b="1" dirty="0" err="1">
                <a:solidFill>
                  <a:srgbClr val="000000"/>
                </a:solidFill>
                <a:ea typeface="+mn-ea"/>
                <a:cs typeface="Arial" pitchFamily="34" charset="0"/>
              </a:rPr>
              <a:t>Malmo</a:t>
            </a:r>
            <a:r>
              <a:rPr lang="es-ES" altLang="es-ES" sz="800" b="1" dirty="0">
                <a:solidFill>
                  <a:srgbClr val="000000"/>
                </a:solidFill>
                <a:ea typeface="+mn-ea"/>
                <a:cs typeface="Arial" pitchFamily="34" charset="0"/>
              </a:rPr>
              <a:t>, </a:t>
            </a:r>
            <a:r>
              <a:rPr lang="es-ES" altLang="es-ES" sz="800" b="1" dirty="0" err="1">
                <a:solidFill>
                  <a:srgbClr val="000000"/>
                </a:solidFill>
                <a:ea typeface="+mn-ea"/>
                <a:cs typeface="Arial" pitchFamily="34" charset="0"/>
              </a:rPr>
              <a:t>Molndal</a:t>
            </a:r>
            <a:endParaRPr lang="es-ES" altLang="es-ES" sz="800" b="1" dirty="0">
              <a:solidFill>
                <a:srgbClr val="000000"/>
              </a:solidFill>
              <a:ea typeface="+mn-ea"/>
              <a:cs typeface="Arial" pitchFamily="34" charset="0"/>
            </a:endParaRPr>
          </a:p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s-ES" altLang="es-ES" sz="800" b="1" dirty="0">
                <a:solidFill>
                  <a:srgbClr val="000000"/>
                </a:solidFill>
                <a:ea typeface="+mn-ea"/>
                <a:cs typeface="Arial" pitchFamily="34" charset="0"/>
              </a:rPr>
              <a:t>FR</a:t>
            </a:r>
          </a:p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s-ES" altLang="es-ES" sz="800" b="1" dirty="0">
                <a:solidFill>
                  <a:srgbClr val="000000"/>
                </a:solidFill>
                <a:ea typeface="+mn-ea"/>
                <a:cs typeface="Arial" pitchFamily="34" charset="0"/>
              </a:rPr>
              <a:t>Paris: </a:t>
            </a:r>
            <a:r>
              <a:rPr lang="es-ES" altLang="es-ES" sz="800" b="1" dirty="0" err="1">
                <a:solidFill>
                  <a:srgbClr val="000000"/>
                </a:solidFill>
                <a:ea typeface="+mn-ea"/>
                <a:cs typeface="Arial" pitchFamily="34" charset="0"/>
              </a:rPr>
              <a:t>Testing</a:t>
            </a:r>
            <a:r>
              <a:rPr lang="es-ES" altLang="es-ES" sz="800" b="1" dirty="0">
                <a:solidFill>
                  <a:srgbClr val="000000"/>
                </a:solidFill>
                <a:ea typeface="+mn-ea"/>
                <a:cs typeface="Arial" pitchFamily="34" charset="0"/>
              </a:rPr>
              <a:t> in 2012</a:t>
            </a:r>
          </a:p>
        </p:txBody>
      </p:sp>
      <p:sp>
        <p:nvSpPr>
          <p:cNvPr id="17420" name="38 CuadroTexto"/>
          <p:cNvSpPr txBox="1">
            <a:spLocks noChangeArrowheads="1"/>
          </p:cNvSpPr>
          <p:nvPr/>
        </p:nvSpPr>
        <p:spPr bwMode="auto">
          <a:xfrm>
            <a:off x="24247" y="4869887"/>
            <a:ext cx="25796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en-US" altLang="es-ES" sz="1200" b="1" dirty="0" smtClean="0">
                <a:solidFill>
                  <a:srgbClr val="00B050"/>
                </a:solidFill>
                <a:ea typeface="+mn-ea"/>
                <a:cs typeface="Calibri" pitchFamily="34" charset="0"/>
              </a:rPr>
              <a:t>CLEAN AIR ZONES (CAZS) IN UK</a:t>
            </a:r>
            <a:endParaRPr lang="en-US" altLang="es-ES" sz="1200" b="1" dirty="0">
              <a:solidFill>
                <a:srgbClr val="00B050"/>
              </a:solidFill>
              <a:ea typeface="+mn-ea"/>
              <a:cs typeface="Calibri" pitchFamily="34" charset="0"/>
            </a:endParaRPr>
          </a:p>
        </p:txBody>
      </p:sp>
      <p:sp>
        <p:nvSpPr>
          <p:cNvPr id="17421" name="40 CuadroTexto"/>
          <p:cNvSpPr txBox="1">
            <a:spLocks noChangeArrowheads="1"/>
          </p:cNvSpPr>
          <p:nvPr/>
        </p:nvSpPr>
        <p:spPr bwMode="auto">
          <a:xfrm>
            <a:off x="3266280" y="1736407"/>
            <a:ext cx="25796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spcBef>
                <a:spcPct val="0"/>
              </a:spcBef>
              <a:defRPr/>
            </a:pPr>
            <a:r>
              <a:rPr lang="en-US" altLang="es-ES" sz="1200" b="1" dirty="0">
                <a:solidFill>
                  <a:srgbClr val="FF0000"/>
                </a:solidFill>
                <a:ea typeface="+mn-ea"/>
                <a:cs typeface="Calibri" pitchFamily="34" charset="0"/>
              </a:rPr>
              <a:t>Must apply to ALL vehicle types</a:t>
            </a:r>
          </a:p>
          <a:p>
            <a:pPr eaLnBrk="0" hangingPunct="0">
              <a:spcBef>
                <a:spcPct val="0"/>
              </a:spcBef>
              <a:defRPr/>
            </a:pPr>
            <a:r>
              <a:rPr lang="en-US" altLang="es-ES" sz="1200" b="1" dirty="0">
                <a:solidFill>
                  <a:srgbClr val="FF0000"/>
                </a:solidFill>
                <a:ea typeface="+mn-ea"/>
                <a:cs typeface="Calibri" pitchFamily="34" charset="0"/>
              </a:rPr>
              <a:t>Strict in application</a:t>
            </a:r>
          </a:p>
          <a:p>
            <a:pPr eaLnBrk="0" hangingPunct="0">
              <a:spcBef>
                <a:spcPct val="0"/>
              </a:spcBef>
              <a:defRPr/>
            </a:pPr>
            <a:r>
              <a:rPr lang="en-US" altLang="es-ES" sz="1200" b="1" dirty="0">
                <a:solidFill>
                  <a:srgbClr val="FF0000"/>
                </a:solidFill>
                <a:ea typeface="+mn-ea"/>
                <a:cs typeface="Calibri" pitchFamily="34" charset="0"/>
              </a:rPr>
              <a:t>Also motor pets and motorbikes</a:t>
            </a:r>
          </a:p>
          <a:p>
            <a:pPr eaLnBrk="0" hangingPunct="0">
              <a:spcBef>
                <a:spcPct val="0"/>
              </a:spcBef>
              <a:defRPr/>
            </a:pPr>
            <a:r>
              <a:rPr lang="en-US" altLang="es-ES" sz="1200" b="1" dirty="0">
                <a:solidFill>
                  <a:srgbClr val="FF0000"/>
                </a:solidFill>
                <a:ea typeface="+mn-ea"/>
                <a:cs typeface="Calibri" pitchFamily="34" charset="0"/>
              </a:rPr>
              <a:t>Use real world driving criteria</a:t>
            </a:r>
          </a:p>
        </p:txBody>
      </p:sp>
      <p:sp>
        <p:nvSpPr>
          <p:cNvPr id="17422" name="1 CuadroTexto"/>
          <p:cNvSpPr txBox="1">
            <a:spLocks noChangeArrowheads="1"/>
          </p:cNvSpPr>
          <p:nvPr/>
        </p:nvSpPr>
        <p:spPr bwMode="auto">
          <a:xfrm>
            <a:off x="24579" y="4437112"/>
            <a:ext cx="47136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en-US" altLang="es-ES" sz="1200" b="1" dirty="0" smtClean="0">
                <a:solidFill>
                  <a:srgbClr val="00B050"/>
                </a:solidFill>
                <a:ea typeface="+mn-ea"/>
                <a:cs typeface="Calibri" pitchFamily="34" charset="0"/>
              </a:rPr>
              <a:t>ULEZ: April 2019: London will ban access diesel older than 09/2015 &amp; gasoline older than 2005</a:t>
            </a:r>
            <a:endParaRPr lang="en-US" altLang="es-ES" sz="1200" b="1" dirty="0">
              <a:solidFill>
                <a:srgbClr val="00B050"/>
              </a:solidFill>
              <a:ea typeface="+mn-ea"/>
              <a:cs typeface="Calibri" pitchFamily="34" charset="0"/>
            </a:endParaRPr>
          </a:p>
        </p:txBody>
      </p:sp>
      <p:sp>
        <p:nvSpPr>
          <p:cNvPr id="17425" name="2 CuadroTexto"/>
          <p:cNvSpPr txBox="1">
            <a:spLocks noChangeArrowheads="1"/>
          </p:cNvSpPr>
          <p:nvPr/>
        </p:nvSpPr>
        <p:spPr bwMode="auto">
          <a:xfrm>
            <a:off x="24248" y="5081393"/>
            <a:ext cx="56998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hangingPunct="0">
              <a:defRPr/>
            </a:pPr>
            <a:r>
              <a:rPr lang="en-US" altLang="es-ES" sz="1200" b="1" dirty="0" smtClean="0">
                <a:solidFill>
                  <a:srgbClr val="00B050"/>
                </a:solidFill>
                <a:ea typeface="+mn-ea"/>
                <a:cs typeface="Calibri" pitchFamily="34" charset="0"/>
              </a:rPr>
              <a:t>MADRID: Permanent LEZ Madrid Central, but only 4.2 km</a:t>
            </a:r>
            <a:r>
              <a:rPr lang="en-US" altLang="es-ES" sz="1200" b="1" baseline="30000" dirty="0" smtClean="0">
                <a:solidFill>
                  <a:srgbClr val="00B050"/>
                </a:solidFill>
                <a:ea typeface="+mn-ea"/>
                <a:cs typeface="Calibri" pitchFamily="34" charset="0"/>
              </a:rPr>
              <a:t>2</a:t>
            </a:r>
          </a:p>
          <a:p>
            <a:pPr eaLnBrk="0" hangingPunct="0">
              <a:defRPr/>
            </a:pPr>
            <a:r>
              <a:rPr lang="en-US" altLang="es-ES" sz="1200" b="1" dirty="0" smtClean="0">
                <a:solidFill>
                  <a:srgbClr val="00B050"/>
                </a:solidFill>
                <a:ea typeface="+mn-ea"/>
                <a:cs typeface="Calibri" pitchFamily="34" charset="0"/>
              </a:rPr>
              <a:t>(LEZ+ non-residents access only if solo Zero &amp; Eco vehicles, motorcycles LEZ,  from 22 h only ECO </a:t>
            </a:r>
            <a:r>
              <a:rPr lang="en-US" altLang="es-ES" sz="1200" b="1" dirty="0" err="1" smtClean="0">
                <a:solidFill>
                  <a:srgbClr val="00B050"/>
                </a:solidFill>
                <a:ea typeface="+mn-ea"/>
                <a:cs typeface="Calibri" pitchFamily="34" charset="0"/>
              </a:rPr>
              <a:t>mototcycles</a:t>
            </a:r>
            <a:r>
              <a:rPr lang="en-US" altLang="es-ES" sz="1200" b="1" dirty="0" smtClean="0">
                <a:solidFill>
                  <a:srgbClr val="00B050"/>
                </a:solidFill>
                <a:ea typeface="+mn-ea"/>
                <a:cs typeface="Calibri" pitchFamily="34" charset="0"/>
              </a:rPr>
              <a:t>)</a:t>
            </a:r>
          </a:p>
          <a:p>
            <a:pPr eaLnBrk="0" hangingPunct="0">
              <a:defRPr/>
            </a:pPr>
            <a:r>
              <a:rPr lang="en-US" altLang="es-ES" sz="1200" b="1" dirty="0" smtClean="0">
                <a:solidFill>
                  <a:srgbClr val="00B050"/>
                </a:solidFill>
                <a:ea typeface="+mn-ea"/>
                <a:cs typeface="Calibri" pitchFamily="34" charset="0"/>
              </a:rPr>
              <a:t>BARCELONA METROPOLITAN AREA: LEZ, 01/01/2020</a:t>
            </a:r>
            <a:endParaRPr lang="en-US" altLang="es-ES" sz="1200" b="1" dirty="0">
              <a:solidFill>
                <a:srgbClr val="00B050"/>
              </a:solidFill>
              <a:ea typeface="+mn-ea"/>
              <a:cs typeface="Calibri" pitchFamily="34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81808" y="3958456"/>
            <a:ext cx="3194048" cy="420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03121" tIns="101561" rIns="203121" bIns="101561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2031614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s-ES" altLang="es-ES" sz="1400" b="1" dirty="0">
                <a:solidFill>
                  <a:srgbClr val="000000"/>
                </a:solidFill>
                <a:cs typeface="Arial" pitchFamily="34" charset="0"/>
              </a:rPr>
              <a:t>http://es.urbanaccessregulations.eu/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00" r="59983" b="8701"/>
          <a:stretch/>
        </p:blipFill>
        <p:spPr bwMode="auto">
          <a:xfrm>
            <a:off x="107504" y="1412776"/>
            <a:ext cx="3180744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CuadroTexto"/>
          <p:cNvSpPr txBox="1">
            <a:spLocks noChangeArrowheads="1"/>
          </p:cNvSpPr>
          <p:nvPr/>
        </p:nvSpPr>
        <p:spPr bwMode="auto">
          <a:xfrm>
            <a:off x="214944" y="620688"/>
            <a:ext cx="8327024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eaLnBrk="0" hangingPunct="0">
              <a:defRPr sz="2400" b="1">
                <a:solidFill>
                  <a:prstClr val="black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>
              <a:defRPr>
                <a:latin typeface="Calibri" pitchFamily="34" charset="0"/>
              </a:defRPr>
            </a:lvl2pPr>
            <a:lvl3pPr marL="1143000" indent="-228600">
              <a:defRPr>
                <a:latin typeface="Calibri" pitchFamily="34" charset="0"/>
              </a:defRPr>
            </a:lvl3pPr>
            <a:lvl4pPr marL="1600200" indent="-228600">
              <a:defRPr>
                <a:latin typeface="Calibri" pitchFamily="34" charset="0"/>
              </a:defRPr>
            </a:lvl4pPr>
            <a:lvl5pPr marL="2057400" indent="-228600">
              <a:defRPr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9pPr>
          </a:lstStyle>
          <a:p>
            <a:r>
              <a:rPr lang="es-ES" altLang="es-ES" dirty="0"/>
              <a:t>3</a:t>
            </a:r>
            <a:r>
              <a:rPr lang="es-ES" altLang="es-ES" dirty="0" smtClean="0"/>
              <a:t>. </a:t>
            </a:r>
            <a:r>
              <a:rPr lang="es-ES" altLang="es-ES" dirty="0" err="1" smtClean="0"/>
              <a:t>Measures</a:t>
            </a:r>
            <a:r>
              <a:rPr lang="es-ES" altLang="es-ES" dirty="0" smtClean="0"/>
              <a:t> to </a:t>
            </a:r>
            <a:r>
              <a:rPr lang="es-ES" altLang="es-ES" dirty="0" err="1" smtClean="0"/>
              <a:t>change</a:t>
            </a:r>
            <a:r>
              <a:rPr lang="es-ES" altLang="es-ES" dirty="0" smtClean="0"/>
              <a:t> </a:t>
            </a:r>
            <a:r>
              <a:rPr lang="es-ES" altLang="es-ES" dirty="0" err="1" smtClean="0"/>
              <a:t>fleets</a:t>
            </a:r>
            <a:endParaRPr lang="es-ES" altLang="es-ES" dirty="0" smtClean="0"/>
          </a:p>
          <a:p>
            <a:r>
              <a:rPr lang="es-ES" altLang="es-ES" sz="1400" dirty="0" err="1" smtClean="0"/>
              <a:t>Hollman</a:t>
            </a:r>
            <a:r>
              <a:rPr lang="es-ES" altLang="es-ES" sz="1400" dirty="0" smtClean="0"/>
              <a:t> C. et al., 2014 </a:t>
            </a:r>
            <a:r>
              <a:rPr lang="es-ES" altLang="es-ES" sz="1400" dirty="0" err="1" smtClean="0"/>
              <a:t>Atmos</a:t>
            </a:r>
            <a:r>
              <a:rPr lang="es-ES" altLang="es-ES" sz="1400" dirty="0" smtClean="0"/>
              <a:t> </a:t>
            </a:r>
            <a:r>
              <a:rPr lang="es-ES" altLang="es-ES" sz="1400" dirty="0" err="1" smtClean="0"/>
              <a:t>Environ</a:t>
            </a:r>
            <a:r>
              <a:rPr lang="es-ES" altLang="es-ES" sz="1400" dirty="0" smtClean="0"/>
              <a:t>: </a:t>
            </a:r>
            <a:r>
              <a:rPr lang="es-ES" altLang="es-ES" sz="1400" dirty="0" err="1" smtClean="0"/>
              <a:t>Effectivenss</a:t>
            </a:r>
            <a:r>
              <a:rPr lang="es-ES" altLang="es-ES" sz="1400" dirty="0" smtClean="0"/>
              <a:t> of </a:t>
            </a:r>
            <a:r>
              <a:rPr lang="es-ES" altLang="es-ES" sz="1400" dirty="0" err="1" smtClean="0"/>
              <a:t>LEZs</a:t>
            </a:r>
            <a:r>
              <a:rPr lang="es-ES" altLang="es-ES" sz="1400" dirty="0" smtClean="0"/>
              <a:t> in EU</a:t>
            </a:r>
            <a:endParaRPr lang="es-ES" altLang="es-ES" sz="1400" dirty="0"/>
          </a:p>
        </p:txBody>
      </p:sp>
      <p:sp>
        <p:nvSpPr>
          <p:cNvPr id="13" name="81 CuadroTexto"/>
          <p:cNvSpPr txBox="1"/>
          <p:nvPr/>
        </p:nvSpPr>
        <p:spPr>
          <a:xfrm>
            <a:off x="-31750" y="-3175"/>
            <a:ext cx="9175750" cy="523220"/>
          </a:xfrm>
          <a:prstGeom prst="rect">
            <a:avLst/>
          </a:prstGeom>
          <a:solidFill>
            <a:schemeClr val="bg1">
              <a:lumMod val="50000"/>
              <a:alpha val="5294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s-ES_tradnl"/>
            </a:defPPr>
            <a:lvl1pPr>
              <a:defRPr sz="2800" b="1">
                <a:latin typeface="Calibri" pitchFamily="34" charset="0"/>
              </a:defRPr>
            </a:lvl1pPr>
          </a:lstStyle>
          <a:p>
            <a:pPr algn="r" eaLnBrk="0" hangingPunct="0"/>
            <a:r>
              <a:rPr lang="ca-ES" dirty="0" smtClean="0">
                <a:solidFill>
                  <a:srgbClr val="000000"/>
                </a:solidFill>
                <a:ea typeface="+mn-ea"/>
                <a:cs typeface="+mn-cs"/>
              </a:rPr>
              <a:t>Mesures sobre el trànsit per millorar qualitat de l’aire</a:t>
            </a:r>
            <a:endParaRPr lang="ca-ES" dirty="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79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14 CuadroTexto"/>
          <p:cNvSpPr txBox="1">
            <a:spLocks noChangeArrowheads="1"/>
          </p:cNvSpPr>
          <p:nvPr/>
        </p:nvSpPr>
        <p:spPr bwMode="auto">
          <a:xfrm>
            <a:off x="3682786" y="1182691"/>
            <a:ext cx="14561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ES" sz="2400" b="1" dirty="0" smtClean="0">
                <a:solidFill>
                  <a:srgbClr val="000000"/>
                </a:solidFill>
                <a:ea typeface="+mn-ea"/>
                <a:cs typeface="+mn-cs"/>
              </a:rPr>
              <a:t>e-vehicles</a:t>
            </a:r>
            <a:endParaRPr lang="en-US" altLang="es-ES" sz="2400" b="1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21" name="20 CuadroTexto"/>
          <p:cNvSpPr txBox="1">
            <a:spLocks noChangeArrowheads="1"/>
          </p:cNvSpPr>
          <p:nvPr/>
        </p:nvSpPr>
        <p:spPr bwMode="auto">
          <a:xfrm>
            <a:off x="767973" y="4875899"/>
            <a:ext cx="74629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ca-ES" altLang="es-ES" sz="1400" b="1" dirty="0" err="1" smtClean="0">
                <a:solidFill>
                  <a:srgbClr val="FF0000"/>
                </a:solidFill>
                <a:latin typeface="Calibri" pitchFamily="34" charset="0"/>
                <a:ea typeface="+mn-ea"/>
                <a:cs typeface="DejaVu Sans"/>
              </a:rPr>
              <a:t>Urban</a:t>
            </a:r>
            <a:r>
              <a:rPr lang="ca-ES" altLang="es-ES" sz="1400" b="1" dirty="0" smtClean="0">
                <a:solidFill>
                  <a:srgbClr val="FF0000"/>
                </a:solidFill>
                <a:latin typeface="Calibri" pitchFamily="34" charset="0"/>
                <a:ea typeface="+mn-ea"/>
                <a:cs typeface="DejaVu Sans"/>
              </a:rPr>
              <a:t> </a:t>
            </a:r>
            <a:r>
              <a:rPr lang="ca-ES" altLang="es-ES" sz="1400" b="1" dirty="0" err="1" smtClean="0">
                <a:solidFill>
                  <a:srgbClr val="FF0000"/>
                </a:solidFill>
                <a:latin typeface="Calibri" pitchFamily="34" charset="0"/>
                <a:ea typeface="+mn-ea"/>
                <a:cs typeface="DejaVu Sans"/>
              </a:rPr>
              <a:t>freight</a:t>
            </a:r>
            <a:r>
              <a:rPr lang="ca-ES" altLang="es-ES" sz="1400" b="1" dirty="0" smtClean="0">
                <a:solidFill>
                  <a:srgbClr val="FF0000"/>
                </a:solidFill>
                <a:latin typeface="Calibri" pitchFamily="34" charset="0"/>
                <a:ea typeface="+mn-ea"/>
                <a:cs typeface="DejaVu Sans"/>
              </a:rPr>
              <a:t> </a:t>
            </a:r>
            <a:r>
              <a:rPr lang="ca-ES" altLang="es-ES" sz="1400" b="1" dirty="0" err="1" smtClean="0">
                <a:solidFill>
                  <a:srgbClr val="FF0000"/>
                </a:solidFill>
                <a:latin typeface="Calibri" pitchFamily="34" charset="0"/>
                <a:ea typeface="+mn-ea"/>
                <a:cs typeface="DejaVu Sans"/>
              </a:rPr>
              <a:t>distrobution</a:t>
            </a:r>
            <a:r>
              <a:rPr lang="ca-ES" altLang="es-ES" sz="1400" b="1" dirty="0" smtClean="0">
                <a:solidFill>
                  <a:srgbClr val="FF0000"/>
                </a:solidFill>
                <a:latin typeface="Calibri" pitchFamily="34" charset="0"/>
                <a:ea typeface="+mn-ea"/>
                <a:cs typeface="DejaVu Sans"/>
              </a:rPr>
              <a:t> &amp; taxis </a:t>
            </a:r>
            <a:r>
              <a:rPr lang="ca-ES" altLang="es-ES" sz="1400" b="1" dirty="0" err="1" smtClean="0">
                <a:solidFill>
                  <a:srgbClr val="FF0000"/>
                </a:solidFill>
                <a:latin typeface="Calibri" pitchFamily="34" charset="0"/>
                <a:ea typeface="+mn-ea"/>
                <a:cs typeface="DejaVu Sans"/>
              </a:rPr>
              <a:t>with</a:t>
            </a:r>
            <a:r>
              <a:rPr lang="ca-ES" altLang="es-ES" sz="1400" b="1" dirty="0" smtClean="0">
                <a:solidFill>
                  <a:srgbClr val="FF0000"/>
                </a:solidFill>
                <a:latin typeface="Calibri" pitchFamily="34" charset="0"/>
                <a:ea typeface="+mn-ea"/>
                <a:cs typeface="DejaVu Sans"/>
              </a:rPr>
              <a:t> </a:t>
            </a:r>
            <a:r>
              <a:rPr lang="ca-ES" altLang="es-ES" sz="1400" b="1" dirty="0" err="1" smtClean="0">
                <a:solidFill>
                  <a:srgbClr val="FF0000"/>
                </a:solidFill>
                <a:latin typeface="Calibri" pitchFamily="34" charset="0"/>
                <a:ea typeface="+mn-ea"/>
                <a:cs typeface="DejaVu Sans"/>
              </a:rPr>
              <a:t>more</a:t>
            </a:r>
            <a:r>
              <a:rPr lang="ca-ES" altLang="es-ES" sz="1400" b="1" dirty="0" smtClean="0">
                <a:solidFill>
                  <a:srgbClr val="FF0000"/>
                </a:solidFill>
                <a:latin typeface="Calibri" pitchFamily="34" charset="0"/>
                <a:ea typeface="+mn-ea"/>
                <a:cs typeface="DejaVu Sans"/>
              </a:rPr>
              <a:t> km/</a:t>
            </a:r>
            <a:r>
              <a:rPr lang="ca-ES" altLang="es-ES" sz="1400" b="1" dirty="0" err="1" smtClean="0">
                <a:solidFill>
                  <a:srgbClr val="FF0000"/>
                </a:solidFill>
                <a:latin typeface="Calibri" pitchFamily="34" charset="0"/>
                <a:ea typeface="+mn-ea"/>
                <a:cs typeface="DejaVu Sans"/>
              </a:rPr>
              <a:t>day</a:t>
            </a:r>
            <a:endParaRPr lang="ca-ES" altLang="es-ES" sz="1400" b="1" dirty="0" smtClean="0">
              <a:solidFill>
                <a:srgbClr val="FF0000"/>
              </a:solidFill>
              <a:latin typeface="Calibri" pitchFamily="34" charset="0"/>
              <a:ea typeface="+mn-ea"/>
              <a:cs typeface="DejaVu Sans"/>
            </a:endParaRPr>
          </a:p>
          <a:p>
            <a:pPr>
              <a:buFont typeface="Arial" pitchFamily="34" charset="0"/>
              <a:buChar char="•"/>
            </a:pPr>
            <a:r>
              <a:rPr lang="ca-ES" altLang="es-ES" sz="1400" b="1" dirty="0" err="1" smtClean="0">
                <a:solidFill>
                  <a:srgbClr val="FF0000"/>
                </a:solidFill>
                <a:latin typeface="Calibri" pitchFamily="34" charset="0"/>
                <a:ea typeface="+mn-ea"/>
                <a:cs typeface="DejaVu Sans"/>
              </a:rPr>
              <a:t>Urban</a:t>
            </a:r>
            <a:r>
              <a:rPr lang="ca-ES" altLang="es-ES" sz="1400" b="1" dirty="0" smtClean="0">
                <a:solidFill>
                  <a:srgbClr val="FF0000"/>
                </a:solidFill>
                <a:latin typeface="Calibri" pitchFamily="34" charset="0"/>
                <a:ea typeface="+mn-ea"/>
                <a:cs typeface="DejaVu Sans"/>
              </a:rPr>
              <a:t> </a:t>
            </a:r>
            <a:r>
              <a:rPr lang="ca-ES" altLang="es-ES" sz="1400" b="1" dirty="0" err="1" smtClean="0">
                <a:solidFill>
                  <a:srgbClr val="FF0000"/>
                </a:solidFill>
                <a:latin typeface="Calibri" pitchFamily="34" charset="0"/>
                <a:ea typeface="+mn-ea"/>
                <a:cs typeface="DejaVu Sans"/>
              </a:rPr>
              <a:t>motorbikes</a:t>
            </a:r>
            <a:endParaRPr lang="ca-ES" altLang="es-ES" sz="1400" b="1" dirty="0">
              <a:solidFill>
                <a:srgbClr val="FF0000"/>
              </a:solidFill>
              <a:latin typeface="Calibri" pitchFamily="34" charset="0"/>
              <a:ea typeface="+mn-ea"/>
              <a:cs typeface="DejaVu Sans"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451684" y="5488025"/>
            <a:ext cx="80955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Norwegian Road Federation (OFV) (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2019, 2018, 2017, 2016, 2015,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2014) </a:t>
            </a:r>
            <a:r>
              <a:rPr lang="en-US" sz="1200" dirty="0" err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Bilsalget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2018, 2017, 2016, 2015, 2014, 2013. 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3"/>
              </a:rPr>
              <a:t>"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 [Car sales in 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2018,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2017, 2016, 2015, 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2014, 2013]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(in Norwegian). OFV. Retrieved 2019-01-03. https://ofv.no/</a:t>
            </a:r>
            <a:endParaRPr lang="es-ES" sz="1200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14 CuadroTexto"/>
          <p:cNvSpPr txBox="1">
            <a:spLocks noChangeArrowheads="1"/>
          </p:cNvSpPr>
          <p:nvPr/>
        </p:nvSpPr>
        <p:spPr bwMode="auto">
          <a:xfrm>
            <a:off x="3682786" y="1182691"/>
            <a:ext cx="14561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e-vehicles</a:t>
            </a:r>
            <a:endParaRPr kumimoji="0" lang="en-US" altLang="es-E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7" name="26 Rectángulo"/>
          <p:cNvSpPr/>
          <p:nvPr/>
        </p:nvSpPr>
        <p:spPr>
          <a:xfrm>
            <a:off x="451684" y="5488025"/>
            <a:ext cx="80955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Norwegian Road Federation (OFV) (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2019, 2018, 2017, 2016, 2015,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2014)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Bilsalget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2018, 2017, 2016, 2015, 2014, 2013. 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3"/>
              </a:rPr>
              <a:t>"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 [Car sales in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2018,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2017, 2016, 2015,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2014, 2013]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(in Norwegian). OFV. Retrieved 2019-01-03. https://ofv.no/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8" name="Picture 2" descr="File:Registrations EVs Norway 2004 201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39976"/>
            <a:ext cx="3593239" cy="230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ontent Placeholder 5"/>
          <p:cNvSpPr txBox="1">
            <a:spLocks/>
          </p:cNvSpPr>
          <p:nvPr/>
        </p:nvSpPr>
        <p:spPr>
          <a:xfrm>
            <a:off x="6234521" y="1340770"/>
            <a:ext cx="2784410" cy="28082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61950" indent="-361950">
              <a:spcBef>
                <a:spcPct val="0"/>
              </a:spcBef>
              <a:buFont typeface="Arial" pitchFamily="34" charset="0"/>
              <a:buChar char="•"/>
            </a:pPr>
            <a:r>
              <a:rPr lang="en-GB" altLang="en-US" sz="1200" kern="0" dirty="0" smtClean="0">
                <a:latin typeface="Calibri" pitchFamily="34" charset="0"/>
              </a:rPr>
              <a:t>Long term fiscal incentives from 1990s</a:t>
            </a:r>
          </a:p>
          <a:p>
            <a:pPr marL="361950" indent="-361950">
              <a:spcBef>
                <a:spcPct val="0"/>
              </a:spcBef>
              <a:buFont typeface="Arial" pitchFamily="34" charset="0"/>
              <a:buChar char="•"/>
            </a:pPr>
            <a:r>
              <a:rPr lang="en-GB" altLang="en-US" sz="1200" kern="0" dirty="0" smtClean="0">
                <a:latin typeface="Calibri" pitchFamily="34" charset="0"/>
              </a:rPr>
              <a:t>Incentives added sequentially until the market responded</a:t>
            </a:r>
          </a:p>
          <a:p>
            <a:pPr marL="361950" indent="-361950">
              <a:spcBef>
                <a:spcPct val="0"/>
              </a:spcBef>
              <a:buFont typeface="Arial" pitchFamily="34" charset="0"/>
              <a:buChar char="•"/>
            </a:pPr>
            <a:r>
              <a:rPr lang="en-GB" altLang="en-US" sz="1200" kern="0" dirty="0" smtClean="0">
                <a:latin typeface="Calibri" pitchFamily="34" charset="0"/>
              </a:rPr>
              <a:t>The price difference between battery EV and petrol car can be €1,000 </a:t>
            </a:r>
          </a:p>
          <a:p>
            <a:pPr marL="361950" lvl="1" indent="-361950">
              <a:spcBef>
                <a:spcPct val="0"/>
              </a:spcBef>
              <a:buFont typeface="Arial" pitchFamily="34" charset="0"/>
              <a:buChar char="•"/>
            </a:pPr>
            <a:r>
              <a:rPr lang="en-GB" altLang="en-US" sz="1200" kern="0" dirty="0" smtClean="0">
                <a:latin typeface="Calibri" pitchFamily="34" charset="0"/>
              </a:rPr>
              <a:t>Exempt from</a:t>
            </a:r>
          </a:p>
          <a:p>
            <a:pPr marL="857250" lvl="2" indent="-371475">
              <a:spcBef>
                <a:spcPct val="0"/>
              </a:spcBef>
              <a:buFont typeface="Arial" pitchFamily="34" charset="0"/>
              <a:buChar char="•"/>
            </a:pPr>
            <a:r>
              <a:rPr lang="en-GB" altLang="en-US" sz="1200" kern="0" dirty="0" smtClean="0">
                <a:latin typeface="Calibri" pitchFamily="34" charset="0"/>
              </a:rPr>
              <a:t>vehicle registration tax</a:t>
            </a:r>
          </a:p>
          <a:p>
            <a:pPr marL="857250" lvl="2" indent="-371475">
              <a:spcBef>
                <a:spcPct val="0"/>
              </a:spcBef>
              <a:buFont typeface="Arial" pitchFamily="34" charset="0"/>
              <a:buChar char="•"/>
            </a:pPr>
            <a:r>
              <a:rPr lang="en-GB" altLang="en-US" sz="1200" kern="0" dirty="0" smtClean="0">
                <a:latin typeface="Calibri" pitchFamily="34" charset="0"/>
              </a:rPr>
              <a:t>road tolls </a:t>
            </a:r>
          </a:p>
          <a:p>
            <a:pPr marL="857250" lvl="2" indent="-371475">
              <a:spcBef>
                <a:spcPct val="0"/>
              </a:spcBef>
              <a:buFont typeface="Arial" pitchFamily="34" charset="0"/>
              <a:buChar char="•"/>
            </a:pPr>
            <a:r>
              <a:rPr lang="en-GB" altLang="en-US" sz="1200" kern="0" dirty="0" smtClean="0">
                <a:latin typeface="Calibri" pitchFamily="34" charset="0"/>
              </a:rPr>
              <a:t>VAT (normally 25%)</a:t>
            </a:r>
          </a:p>
          <a:p>
            <a:pPr marL="361950" lvl="1" indent="-361950">
              <a:spcBef>
                <a:spcPct val="0"/>
              </a:spcBef>
              <a:buFont typeface="Arial" pitchFamily="34" charset="0"/>
              <a:buChar char="•"/>
            </a:pPr>
            <a:r>
              <a:rPr lang="en-GB" altLang="en-US" sz="1200" kern="0" dirty="0" smtClean="0">
                <a:latin typeface="Calibri" pitchFamily="34" charset="0"/>
              </a:rPr>
              <a:t>Bus lane access</a:t>
            </a:r>
          </a:p>
          <a:p>
            <a:pPr marL="361950" lvl="1" indent="-361950">
              <a:spcBef>
                <a:spcPct val="0"/>
              </a:spcBef>
              <a:buFont typeface="Arial" pitchFamily="34" charset="0"/>
              <a:buChar char="•"/>
            </a:pPr>
            <a:r>
              <a:rPr lang="en-GB" altLang="en-US" sz="1200" kern="0" dirty="0" smtClean="0">
                <a:latin typeface="Calibri" pitchFamily="34" charset="0"/>
              </a:rPr>
              <a:t>BEVs -reduced annual tax</a:t>
            </a:r>
          </a:p>
          <a:p>
            <a:pPr marL="361950" lvl="1" indent="-361950">
              <a:spcBef>
                <a:spcPct val="0"/>
              </a:spcBef>
              <a:buFont typeface="Arial" pitchFamily="34" charset="0"/>
              <a:buChar char="•"/>
            </a:pPr>
            <a:r>
              <a:rPr lang="en-GB" altLang="en-US" sz="1200" kern="0" dirty="0" smtClean="0">
                <a:latin typeface="Calibri" pitchFamily="34" charset="0"/>
              </a:rPr>
              <a:t>Reduced rates on the main coastal ferries</a:t>
            </a:r>
          </a:p>
          <a:p>
            <a:pPr marL="361950" lvl="1" indent="-361950">
              <a:spcBef>
                <a:spcPct val="0"/>
              </a:spcBef>
              <a:buFont typeface="Arial" pitchFamily="34" charset="0"/>
              <a:buChar char="•"/>
            </a:pPr>
            <a:endParaRPr lang="en-GB" altLang="en-US" sz="1200" kern="0" dirty="0" smtClean="0">
              <a:latin typeface="Calibri" pitchFamily="34" charset="0"/>
            </a:endParaRPr>
          </a:p>
        </p:txBody>
      </p:sp>
      <p:sp>
        <p:nvSpPr>
          <p:cNvPr id="28" name="3 CuadroTexto"/>
          <p:cNvSpPr txBox="1">
            <a:spLocks noChangeArrowheads="1"/>
          </p:cNvSpPr>
          <p:nvPr/>
        </p:nvSpPr>
        <p:spPr bwMode="auto">
          <a:xfrm>
            <a:off x="525715" y="2767453"/>
            <a:ext cx="19762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s-ES" sz="1200" dirty="0" smtClean="0">
                <a:solidFill>
                  <a:srgbClr val="000000"/>
                </a:solidFill>
                <a:latin typeface="Calibri" pitchFamily="34" charset="0"/>
                <a:cs typeface="DejaVu Sans"/>
              </a:rPr>
              <a:t>56% </a:t>
            </a:r>
            <a:r>
              <a:rPr lang="en-US" altLang="es-ES" sz="1200" dirty="0">
                <a:solidFill>
                  <a:srgbClr val="000000"/>
                </a:solidFill>
                <a:latin typeface="Calibri" pitchFamily="34" charset="0"/>
                <a:cs typeface="DejaVu Sans"/>
              </a:rPr>
              <a:t>of market share in </a:t>
            </a:r>
            <a:r>
              <a:rPr lang="en-US" altLang="es-ES" sz="1200" dirty="0" smtClean="0">
                <a:solidFill>
                  <a:srgbClr val="000000"/>
                </a:solidFill>
                <a:latin typeface="Calibri" pitchFamily="34" charset="0"/>
                <a:cs typeface="DejaVu Sans"/>
              </a:rPr>
              <a:t>2019</a:t>
            </a:r>
          </a:p>
          <a:p>
            <a:pPr eaLnBrk="1" hangingPunct="1"/>
            <a:r>
              <a:rPr lang="en-US" altLang="es-ES" sz="1200" dirty="0" smtClean="0">
                <a:solidFill>
                  <a:srgbClr val="000000"/>
                </a:solidFill>
                <a:latin typeface="Calibri" pitchFamily="34" charset="0"/>
                <a:cs typeface="DejaVu Sans"/>
              </a:rPr>
              <a:t>0.8% Spain</a:t>
            </a:r>
            <a:endParaRPr lang="en-US" altLang="es-ES" sz="1200" dirty="0">
              <a:solidFill>
                <a:srgbClr val="000000"/>
              </a:solidFill>
              <a:latin typeface="Calibri" pitchFamily="34" charset="0"/>
              <a:cs typeface="DejaVu Sans"/>
            </a:endParaRPr>
          </a:p>
        </p:txBody>
      </p:sp>
      <p:sp>
        <p:nvSpPr>
          <p:cNvPr id="29" name="1 CuadroTexto"/>
          <p:cNvSpPr txBox="1">
            <a:spLocks noChangeArrowheads="1"/>
          </p:cNvSpPr>
          <p:nvPr/>
        </p:nvSpPr>
        <p:spPr bwMode="auto">
          <a:xfrm>
            <a:off x="571790" y="4221090"/>
            <a:ext cx="248715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US" altLang="es-ES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Norway </a:t>
            </a:r>
            <a:r>
              <a:rPr lang="en-US" altLang="es-ES" sz="1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13% e-vehicles in 2019</a:t>
            </a:r>
            <a:endParaRPr lang="en-US" altLang="es-ES" sz="14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" name="Picture 2" descr="https://upload.wikimedia.org/wikipedia/commons/a/a4/Norweagian_stock_of_passenger_cars_by_type_of_powertrain_201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335" y="1939977"/>
            <a:ext cx="2459873" cy="228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1 CuadroTexto"/>
          <p:cNvSpPr txBox="1">
            <a:spLocks noChangeArrowheads="1"/>
          </p:cNvSpPr>
          <p:nvPr/>
        </p:nvSpPr>
        <p:spPr bwMode="auto">
          <a:xfrm>
            <a:off x="214944" y="620688"/>
            <a:ext cx="83270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eaLnBrk="0" hangingPunct="0">
              <a:defRPr sz="2400" b="1">
                <a:solidFill>
                  <a:prstClr val="black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>
              <a:defRPr>
                <a:latin typeface="Calibri" pitchFamily="34" charset="0"/>
              </a:defRPr>
            </a:lvl2pPr>
            <a:lvl3pPr marL="1143000" indent="-228600">
              <a:defRPr>
                <a:latin typeface="Calibri" pitchFamily="34" charset="0"/>
              </a:defRPr>
            </a:lvl3pPr>
            <a:lvl4pPr marL="1600200" indent="-228600">
              <a:defRPr>
                <a:latin typeface="Calibri" pitchFamily="34" charset="0"/>
              </a:defRPr>
            </a:lvl4pPr>
            <a:lvl5pPr marL="2057400" indent="-228600">
              <a:defRPr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9pPr>
          </a:lstStyle>
          <a:p>
            <a:r>
              <a:rPr lang="es-ES" altLang="es-ES" dirty="0"/>
              <a:t>3</a:t>
            </a:r>
            <a:r>
              <a:rPr lang="es-ES" altLang="es-ES" dirty="0" smtClean="0"/>
              <a:t>. </a:t>
            </a:r>
            <a:r>
              <a:rPr lang="es-ES" altLang="es-ES" dirty="0" err="1" smtClean="0"/>
              <a:t>Measures</a:t>
            </a:r>
            <a:r>
              <a:rPr lang="es-ES" altLang="es-ES" dirty="0" smtClean="0"/>
              <a:t> to </a:t>
            </a:r>
            <a:r>
              <a:rPr lang="es-ES" altLang="es-ES" dirty="0" err="1" smtClean="0"/>
              <a:t>change</a:t>
            </a:r>
            <a:r>
              <a:rPr lang="es-ES" altLang="es-ES" dirty="0" smtClean="0"/>
              <a:t> </a:t>
            </a:r>
            <a:r>
              <a:rPr lang="es-ES" altLang="es-ES" dirty="0" err="1" smtClean="0"/>
              <a:t>fleets</a:t>
            </a:r>
            <a:endParaRPr lang="es-ES" altLang="es-ES" dirty="0" smtClean="0"/>
          </a:p>
        </p:txBody>
      </p:sp>
      <p:sp>
        <p:nvSpPr>
          <p:cNvPr id="14" name="81 CuadroTexto"/>
          <p:cNvSpPr txBox="1"/>
          <p:nvPr/>
        </p:nvSpPr>
        <p:spPr>
          <a:xfrm>
            <a:off x="-31750" y="-3175"/>
            <a:ext cx="9175750" cy="523220"/>
          </a:xfrm>
          <a:prstGeom prst="rect">
            <a:avLst/>
          </a:prstGeom>
          <a:solidFill>
            <a:schemeClr val="bg1">
              <a:lumMod val="50000"/>
              <a:alpha val="5294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s-ES_tradnl"/>
            </a:defPPr>
            <a:lvl1pPr>
              <a:defRPr sz="2800" b="1">
                <a:latin typeface="Calibri" pitchFamily="34" charset="0"/>
              </a:defRPr>
            </a:lvl1pPr>
          </a:lstStyle>
          <a:p>
            <a:pPr algn="r" eaLnBrk="0" hangingPunct="0"/>
            <a:r>
              <a:rPr lang="ca-ES" dirty="0" smtClean="0">
                <a:solidFill>
                  <a:srgbClr val="000000"/>
                </a:solidFill>
                <a:ea typeface="+mn-ea"/>
                <a:cs typeface="+mn-cs"/>
              </a:rPr>
              <a:t>Mesures sobre el trànsit per millorar qualitat de l’aire</a:t>
            </a:r>
            <a:endParaRPr lang="ca-ES" dirty="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10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1 CuadroTexto"/>
          <p:cNvSpPr txBox="1">
            <a:spLocks noChangeArrowheads="1"/>
          </p:cNvSpPr>
          <p:nvPr/>
        </p:nvSpPr>
        <p:spPr bwMode="auto">
          <a:xfrm>
            <a:off x="603250" y="1912863"/>
            <a:ext cx="80645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0" hangingPunct="0">
              <a:buFont typeface="Arial" pitchFamily="34" charset="0"/>
              <a:buChar char="•"/>
            </a:pPr>
            <a:r>
              <a:rPr lang="en-US" altLang="es-ES" dirty="0">
                <a:solidFill>
                  <a:srgbClr val="000000"/>
                </a:solidFill>
                <a:cs typeface="Calibri" pitchFamily="34" charset="0"/>
              </a:rPr>
              <a:t>Preferential electrification &amp; </a:t>
            </a:r>
            <a:r>
              <a:rPr lang="en-US" altLang="es-ES" dirty="0" err="1">
                <a:solidFill>
                  <a:srgbClr val="000000"/>
                </a:solidFill>
                <a:cs typeface="Calibri" pitchFamily="34" charset="0"/>
              </a:rPr>
              <a:t>hybridation</a:t>
            </a:r>
            <a:r>
              <a:rPr lang="en-US" altLang="es-ES" dirty="0">
                <a:solidFill>
                  <a:srgbClr val="000000"/>
                </a:solidFill>
                <a:cs typeface="Calibri" pitchFamily="34" charset="0"/>
              </a:rPr>
              <a:t>, 1 vehicle UFD = 12 private cars due to </a:t>
            </a:r>
            <a:r>
              <a:rPr lang="en-US" altLang="es-ES" dirty="0" err="1">
                <a:solidFill>
                  <a:srgbClr val="000000"/>
                </a:solidFill>
                <a:cs typeface="Calibri" pitchFamily="34" charset="0"/>
              </a:rPr>
              <a:t>kmtrage</a:t>
            </a:r>
            <a:endParaRPr lang="en-US" altLang="es-ES" dirty="0">
              <a:solidFill>
                <a:srgbClr val="000000"/>
              </a:solidFill>
              <a:cs typeface="Calibri" pitchFamily="34" charset="0"/>
            </a:endParaRPr>
          </a:p>
          <a:p>
            <a:pPr algn="just" eaLnBrk="0" hangingPunct="0">
              <a:buFont typeface="Arial" pitchFamily="34" charset="0"/>
              <a:buChar char="•"/>
            </a:pPr>
            <a:r>
              <a:rPr lang="en-US" altLang="es-ES" dirty="0">
                <a:solidFill>
                  <a:srgbClr val="000000"/>
                </a:solidFill>
                <a:cs typeface="Calibri" pitchFamily="34" charset="0"/>
              </a:rPr>
              <a:t>Restrictions from 7 to 11 am (unfavorable </a:t>
            </a:r>
            <a:r>
              <a:rPr lang="en-US" altLang="es-ES" dirty="0" err="1">
                <a:solidFill>
                  <a:srgbClr val="000000"/>
                </a:solidFill>
                <a:cs typeface="Calibri" pitchFamily="34" charset="0"/>
              </a:rPr>
              <a:t>meteo</a:t>
            </a:r>
            <a:r>
              <a:rPr lang="en-US" altLang="es-ES" dirty="0">
                <a:solidFill>
                  <a:srgbClr val="000000"/>
                </a:solidFill>
                <a:cs typeface="Calibri" pitchFamily="34" charset="0"/>
              </a:rPr>
              <a:t> &amp; traffic density)</a:t>
            </a:r>
          </a:p>
          <a:p>
            <a:pPr algn="just" eaLnBrk="0" hangingPunct="0">
              <a:buFont typeface="Arial" pitchFamily="34" charset="0"/>
              <a:buChar char="•"/>
            </a:pPr>
            <a:r>
              <a:rPr lang="en-US" altLang="es-ES" dirty="0">
                <a:solidFill>
                  <a:srgbClr val="000000"/>
                </a:solidFill>
                <a:cs typeface="Calibri" pitchFamily="34" charset="0"/>
              </a:rPr>
              <a:t>Intelligent logistics (nocturnal, micro-platforms  ......)</a:t>
            </a:r>
          </a:p>
          <a:p>
            <a:pPr algn="just" eaLnBrk="0" hangingPunct="0">
              <a:buFont typeface="Arial" pitchFamily="34" charset="0"/>
              <a:buChar char="•"/>
            </a:pPr>
            <a:r>
              <a:rPr lang="en-US" altLang="es-ES" dirty="0">
                <a:solidFill>
                  <a:srgbClr val="000000"/>
                </a:solidFill>
                <a:cs typeface="Calibri" pitchFamily="34" charset="0"/>
              </a:rPr>
              <a:t>Strict regulations AND INFORCEMENT of minimum volume available for storing goods</a:t>
            </a:r>
          </a:p>
          <a:p>
            <a:pPr algn="just" eaLnBrk="0" hangingPunct="0">
              <a:buFont typeface="Arial" pitchFamily="34" charset="0"/>
              <a:buChar char="•"/>
            </a:pPr>
            <a:r>
              <a:rPr lang="en-US" altLang="es-ES" dirty="0">
                <a:solidFill>
                  <a:srgbClr val="000000"/>
                </a:solidFill>
                <a:cs typeface="Calibri" pitchFamily="34" charset="0"/>
              </a:rPr>
              <a:t>Avoiding circulation of free taxis</a:t>
            </a:r>
          </a:p>
          <a:p>
            <a:pPr algn="just" eaLnBrk="0" hangingPunct="0">
              <a:buFont typeface="Arial" pitchFamily="34" charset="0"/>
              <a:buChar char="•"/>
            </a:pPr>
            <a:r>
              <a:rPr lang="en-US" altLang="es-ES" dirty="0">
                <a:solidFill>
                  <a:srgbClr val="000000"/>
                </a:solidFill>
                <a:cs typeface="Calibri" pitchFamily="34" charset="0"/>
              </a:rPr>
              <a:t>......................</a:t>
            </a:r>
          </a:p>
        </p:txBody>
      </p:sp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349432" y="879103"/>
            <a:ext cx="83270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eaLnBrk="0" hangingPunct="0">
              <a:defRPr sz="2400" b="1">
                <a:solidFill>
                  <a:prstClr val="black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>
              <a:defRPr>
                <a:latin typeface="Calibri" pitchFamily="34" charset="0"/>
              </a:defRPr>
            </a:lvl2pPr>
            <a:lvl3pPr marL="1143000" indent="-228600">
              <a:defRPr>
                <a:latin typeface="Calibri" pitchFamily="34" charset="0"/>
              </a:defRPr>
            </a:lvl3pPr>
            <a:lvl4pPr marL="1600200" indent="-228600">
              <a:defRPr>
                <a:latin typeface="Calibri" pitchFamily="34" charset="0"/>
              </a:defRPr>
            </a:lvl4pPr>
            <a:lvl5pPr marL="2057400" indent="-228600">
              <a:defRPr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9pPr>
          </a:lstStyle>
          <a:p>
            <a:r>
              <a:rPr lang="es-ES" altLang="es-ES" dirty="0"/>
              <a:t>4</a:t>
            </a:r>
            <a:r>
              <a:rPr lang="es-ES" altLang="es-ES" dirty="0" smtClean="0"/>
              <a:t>. </a:t>
            </a:r>
            <a:r>
              <a:rPr lang="es-ES" altLang="es-ES" dirty="0" err="1" smtClean="0"/>
              <a:t>Urban</a:t>
            </a:r>
            <a:r>
              <a:rPr lang="es-ES" altLang="es-ES" dirty="0" smtClean="0"/>
              <a:t> </a:t>
            </a:r>
            <a:r>
              <a:rPr lang="es-ES" altLang="es-ES" dirty="0" err="1" smtClean="0"/>
              <a:t>freight</a:t>
            </a:r>
            <a:r>
              <a:rPr lang="es-ES" altLang="es-ES" dirty="0" smtClean="0"/>
              <a:t> </a:t>
            </a:r>
            <a:r>
              <a:rPr lang="es-ES" altLang="es-ES" dirty="0" err="1" smtClean="0"/>
              <a:t>distribution</a:t>
            </a:r>
            <a:endParaRPr lang="es-ES" altLang="es-ES" dirty="0" smtClean="0"/>
          </a:p>
        </p:txBody>
      </p:sp>
      <p:sp>
        <p:nvSpPr>
          <p:cNvPr id="7" name="81 CuadroTexto"/>
          <p:cNvSpPr txBox="1"/>
          <p:nvPr/>
        </p:nvSpPr>
        <p:spPr>
          <a:xfrm>
            <a:off x="-31750" y="-3175"/>
            <a:ext cx="9175750" cy="523220"/>
          </a:xfrm>
          <a:prstGeom prst="rect">
            <a:avLst/>
          </a:prstGeom>
          <a:solidFill>
            <a:schemeClr val="bg1">
              <a:lumMod val="50000"/>
              <a:alpha val="5294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s-ES_tradnl"/>
            </a:defPPr>
            <a:lvl1pPr>
              <a:defRPr sz="2800" b="1">
                <a:latin typeface="Calibri" pitchFamily="34" charset="0"/>
              </a:defRPr>
            </a:lvl1pPr>
          </a:lstStyle>
          <a:p>
            <a:pPr algn="r" eaLnBrk="0" hangingPunct="0"/>
            <a:r>
              <a:rPr lang="ca-ES" dirty="0" smtClean="0">
                <a:solidFill>
                  <a:srgbClr val="000000"/>
                </a:solidFill>
                <a:ea typeface="+mn-ea"/>
                <a:cs typeface="+mn-cs"/>
              </a:rPr>
              <a:t>Mesures sobre el trànsit per millorar qualitat de l’aire</a:t>
            </a:r>
            <a:endParaRPr lang="ca-ES" dirty="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029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7438603" cy="3857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691680" y="5570656"/>
            <a:ext cx="657450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altLang="es-ES" sz="14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 DISTANCE CITIZEN-ROAD TRAFFIC, SPECIALLY MOST VULNERABLES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altLang="es-ES" sz="14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GREENING &amp; GETTING MORE SPACE FOR CITIZENS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altLang="es-ES" sz="14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PROMOTION OF ACTIVE TRANSPORT (PEDESTRIAN &amp; BIKE) FOR A HEALTHIER CITY</a:t>
            </a:r>
            <a:endParaRPr lang="ca-ES" altLang="es-ES" sz="1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5 CuadroTexto"/>
          <p:cNvSpPr txBox="1">
            <a:spLocks noChangeArrowheads="1"/>
          </p:cNvSpPr>
          <p:nvPr/>
        </p:nvSpPr>
        <p:spPr bwMode="auto">
          <a:xfrm>
            <a:off x="214944" y="620688"/>
            <a:ext cx="832702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 eaLnBrk="0" hangingPunct="0">
              <a:defRPr sz="2400" b="1">
                <a:solidFill>
                  <a:prstClr val="black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>
              <a:defRPr>
                <a:latin typeface="Calibri" pitchFamily="34" charset="0"/>
              </a:defRPr>
            </a:lvl2pPr>
            <a:lvl3pPr marL="1143000" indent="-228600">
              <a:defRPr>
                <a:latin typeface="Calibri" pitchFamily="34" charset="0"/>
              </a:defRPr>
            </a:lvl3pPr>
            <a:lvl4pPr marL="1600200" indent="-228600">
              <a:defRPr>
                <a:latin typeface="Calibri" pitchFamily="34" charset="0"/>
              </a:defRPr>
            </a:lvl4pPr>
            <a:lvl5pPr marL="2057400" indent="-228600">
              <a:defRPr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9pPr>
          </a:lstStyle>
          <a:p>
            <a:r>
              <a:rPr lang="es-ES" altLang="es-ES" dirty="0"/>
              <a:t>5</a:t>
            </a:r>
            <a:r>
              <a:rPr lang="es-ES" altLang="es-ES" dirty="0" smtClean="0"/>
              <a:t>. </a:t>
            </a:r>
            <a:r>
              <a:rPr lang="es-ES" altLang="es-ES" dirty="0" err="1" smtClean="0"/>
              <a:t>Urban</a:t>
            </a:r>
            <a:r>
              <a:rPr lang="es-ES" altLang="es-ES" dirty="0" smtClean="0"/>
              <a:t> (re-)</a:t>
            </a:r>
            <a:r>
              <a:rPr lang="es-ES" altLang="es-ES" dirty="0" err="1" smtClean="0"/>
              <a:t>planning</a:t>
            </a:r>
            <a:endParaRPr lang="es-ES" altLang="es-ES" dirty="0" smtClean="0"/>
          </a:p>
          <a:p>
            <a:r>
              <a:rPr lang="es-ES" altLang="es-ES" dirty="0" err="1" smtClean="0"/>
              <a:t>Example</a:t>
            </a:r>
            <a:r>
              <a:rPr lang="es-ES" altLang="es-ES" dirty="0" smtClean="0"/>
              <a:t>: </a:t>
            </a:r>
            <a:r>
              <a:rPr lang="es-ES" altLang="es-ES" dirty="0" err="1" smtClean="0"/>
              <a:t>Barcelona’s</a:t>
            </a:r>
            <a:r>
              <a:rPr lang="es-ES" altLang="es-ES" dirty="0" smtClean="0"/>
              <a:t> </a:t>
            </a:r>
            <a:r>
              <a:rPr lang="es-ES" altLang="es-ES" dirty="0" err="1" smtClean="0"/>
              <a:t>Superblocks</a:t>
            </a:r>
            <a:endParaRPr lang="es-ES" altLang="es-ES" dirty="0"/>
          </a:p>
          <a:p>
            <a:endParaRPr lang="es-ES" altLang="es-ES" dirty="0" smtClean="0"/>
          </a:p>
        </p:txBody>
      </p:sp>
      <p:sp>
        <p:nvSpPr>
          <p:cNvPr id="7" name="81 CuadroTexto"/>
          <p:cNvSpPr txBox="1"/>
          <p:nvPr/>
        </p:nvSpPr>
        <p:spPr>
          <a:xfrm>
            <a:off x="-31750" y="-3175"/>
            <a:ext cx="9175750" cy="523220"/>
          </a:xfrm>
          <a:prstGeom prst="rect">
            <a:avLst/>
          </a:prstGeom>
          <a:solidFill>
            <a:schemeClr val="bg1">
              <a:lumMod val="50000"/>
              <a:alpha val="5294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s-ES_tradnl"/>
            </a:defPPr>
            <a:lvl1pPr>
              <a:defRPr sz="2800" b="1">
                <a:latin typeface="Calibri" pitchFamily="34" charset="0"/>
              </a:defRPr>
            </a:lvl1pPr>
          </a:lstStyle>
          <a:p>
            <a:pPr algn="r" eaLnBrk="0" hangingPunct="0"/>
            <a:r>
              <a:rPr lang="ca-ES" dirty="0" smtClean="0">
                <a:solidFill>
                  <a:srgbClr val="000000"/>
                </a:solidFill>
                <a:ea typeface="+mn-ea"/>
                <a:cs typeface="+mn-cs"/>
              </a:rPr>
              <a:t>Mesures sobre el trànsit per millorar qualitat de l’aire</a:t>
            </a:r>
            <a:endParaRPr lang="ca-ES" dirty="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867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039" y="11114"/>
            <a:ext cx="9144001" cy="522287"/>
          </a:xfrm>
          <a:prstGeom prst="rect">
            <a:avLst/>
          </a:prstGeom>
          <a:solidFill>
            <a:schemeClr val="bg1">
              <a:lumMod val="75000"/>
              <a:alpha val="53000"/>
            </a:schemeClr>
          </a:solidFill>
          <a:ln>
            <a:noFill/>
          </a:ln>
          <a:extLst/>
        </p:spPr>
        <p:txBody>
          <a:bodyPr>
            <a:spAutoFit/>
          </a:bodyPr>
          <a:lstStyle/>
          <a:p>
            <a:pPr algn="ctr"/>
            <a:r>
              <a:rPr lang="es-ES" altLang="es-ES" sz="2800" b="1" dirty="0" err="1" smtClean="0">
                <a:latin typeface="Calibri" pitchFamily="34" charset="0"/>
              </a:rPr>
              <a:t>Agraïments</a:t>
            </a:r>
            <a:endParaRPr lang="es-ES" altLang="es-ES" sz="2800" b="1" dirty="0">
              <a:latin typeface="Calibri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" y="3789040"/>
            <a:ext cx="91200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DejaVu Sans"/>
                <a:cs typeface="DejaVu Sans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GB" altLang="es-ES" sz="2400" b="1" dirty="0" err="1" smtClean="0">
                <a:latin typeface="Calibri" pitchFamily="34" charset="0"/>
                <a:cs typeface="Arial" pitchFamily="34" charset="0"/>
              </a:rPr>
              <a:t>Gràcies</a:t>
            </a:r>
            <a:r>
              <a:rPr lang="en-GB" altLang="es-ES" sz="2400" b="1" dirty="0" smtClean="0">
                <a:latin typeface="Calibri" pitchFamily="34" charset="0"/>
                <a:cs typeface="Arial" pitchFamily="34" charset="0"/>
              </a:rPr>
              <a:t> per la </a:t>
            </a:r>
            <a:r>
              <a:rPr lang="en-GB" altLang="es-ES" sz="2400" b="1" dirty="0" err="1" smtClean="0">
                <a:latin typeface="Calibri" pitchFamily="34" charset="0"/>
                <a:cs typeface="Arial" pitchFamily="34" charset="0"/>
              </a:rPr>
              <a:t>seva</a:t>
            </a:r>
            <a:r>
              <a:rPr lang="en-GB" altLang="es-ES" sz="2400" b="1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en-GB" altLang="es-ES" sz="2400" b="1" dirty="0" err="1" smtClean="0">
                <a:latin typeface="Calibri" pitchFamily="34" charset="0"/>
                <a:cs typeface="Arial" pitchFamily="34" charset="0"/>
              </a:rPr>
              <a:t>atenció</a:t>
            </a:r>
            <a:r>
              <a:rPr lang="en-GB" altLang="es-ES" sz="2400" b="1" dirty="0" smtClean="0">
                <a:latin typeface="Calibri" pitchFamily="34" charset="0"/>
                <a:cs typeface="Arial" pitchFamily="34" charset="0"/>
              </a:rPr>
              <a:t>!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GB" altLang="es-ES" sz="2400" b="1" dirty="0">
                <a:latin typeface="Calibri" pitchFamily="34" charset="0"/>
                <a:cs typeface="Arial" pitchFamily="34" charset="0"/>
              </a:rPr>
              <a:t>x</a:t>
            </a:r>
            <a:r>
              <a:rPr lang="en-GB" altLang="es-ES" sz="2400" b="1" dirty="0" smtClean="0">
                <a:latin typeface="Calibri" pitchFamily="34" charset="0"/>
                <a:cs typeface="Arial" pitchFamily="34" charset="0"/>
              </a:rPr>
              <a:t>avier.querol@idaea.csic.es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endParaRPr lang="en-GB" altLang="es-ES" sz="2400" b="1" i="1" dirty="0">
              <a:latin typeface="Calibri" pitchFamily="34" charset="0"/>
              <a:cs typeface="Arial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GB" altLang="es-ES" dirty="0">
                <a:latin typeface="Calibri" pitchFamily="34" charset="0"/>
                <a:cs typeface="Arial" pitchFamily="34" charset="0"/>
              </a:rPr>
              <a:t>http://airuse.eu,   http://cleanaircities.net,  https://www.idaea.csic.es/egar/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GB" altLang="es-ES" dirty="0">
                <a:latin typeface="Calibri" pitchFamily="34" charset="0"/>
                <a:cs typeface="Arial" pitchFamily="34" charset="0"/>
              </a:rPr>
              <a:t>xavier.querol@idaea.csic.es</a:t>
            </a: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endParaRPr lang="en-GB" altLang="es-ES" b="1" dirty="0">
              <a:latin typeface="Calibri" pitchFamily="34" charset="0"/>
              <a:cs typeface="Arial" pitchFamily="34" charset="0"/>
            </a:endParaRPr>
          </a:p>
          <a:p>
            <a:pPr algn="r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GB" altLang="es-ES" sz="2000" dirty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7" name="Picture 9" descr="IDAEA CSIC, Institute of Environmental Assessment and Water Research - Spanish Council for Scientific Research">
            <a:hlinkClick r:id="rId2"/>
            <a:extLst>
              <a:ext uri="{FF2B5EF4-FFF2-40B4-BE49-F238E27FC236}">
                <a16:creationId xmlns:a16="http://schemas.microsoft.com/office/drawing/2014/main" id="{461659EB-896E-4882-BBEE-9D5C8917A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535" y="5616600"/>
            <a:ext cx="309562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15"/>
          <a:stretch/>
        </p:blipFill>
        <p:spPr>
          <a:xfrm>
            <a:off x="1787077" y="1074240"/>
            <a:ext cx="5354540" cy="229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92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Text Box 4"/>
          <p:cNvSpPr txBox="1">
            <a:spLocks noChangeArrowheads="1"/>
          </p:cNvSpPr>
          <p:nvPr/>
        </p:nvSpPr>
        <p:spPr bwMode="auto">
          <a:xfrm>
            <a:off x="100189" y="830263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s-ES" sz="1800" b="1" dirty="0" err="1" smtClean="0">
                <a:latin typeface="Calibri" pitchFamily="34" charset="0"/>
                <a:cs typeface="Calibri" pitchFamily="34" charset="0"/>
              </a:rPr>
              <a:t>Valors</a:t>
            </a:r>
            <a:r>
              <a:rPr lang="en-US" altLang="es-ES" sz="1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s-ES" sz="1800" b="1" dirty="0" err="1" smtClean="0">
                <a:latin typeface="Calibri" pitchFamily="34" charset="0"/>
                <a:cs typeface="Calibri" pitchFamily="34" charset="0"/>
              </a:rPr>
              <a:t>guia</a:t>
            </a:r>
            <a:r>
              <a:rPr lang="en-US" altLang="es-ES" sz="1800" b="1" dirty="0" smtClean="0">
                <a:latin typeface="Calibri" pitchFamily="34" charset="0"/>
                <a:cs typeface="Calibri" pitchFamily="34" charset="0"/>
              </a:rPr>
              <a:t> OMS(2005 </a:t>
            </a:r>
            <a:r>
              <a:rPr lang="en-US" altLang="es-ES" sz="1800" b="1" dirty="0">
                <a:latin typeface="Calibri" pitchFamily="34" charset="0"/>
                <a:cs typeface="Calibri" pitchFamily="34" charset="0"/>
              </a:rPr>
              <a:t>&amp; 2006)</a:t>
            </a:r>
          </a:p>
        </p:txBody>
      </p:sp>
      <p:sp>
        <p:nvSpPr>
          <p:cNvPr id="5" name="1 Rectángulo"/>
          <p:cNvSpPr>
            <a:spLocks noChangeArrowheads="1"/>
          </p:cNvSpPr>
          <p:nvPr/>
        </p:nvSpPr>
        <p:spPr bwMode="auto">
          <a:xfrm>
            <a:off x="179512" y="1383154"/>
            <a:ext cx="8964488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s-ES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   	       2008/50/EC &amp; 2004/107/EC 	WHO (2006) guidelines</a:t>
            </a:r>
          </a:p>
          <a:p>
            <a:pPr algn="l" eaLnBrk="1" hangingPunct="1"/>
            <a:r>
              <a:rPr lang="en-US" altLang="es-ES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		RD 102/2011	</a:t>
            </a:r>
          </a:p>
          <a:p>
            <a:pPr algn="l" eaLnBrk="1" hangingPunct="1"/>
            <a:r>
              <a:rPr lang="en-US" altLang="es-ES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</a:t>
            </a:r>
          </a:p>
          <a:p>
            <a:pPr algn="l" eaLnBrk="1" hangingPunct="1"/>
            <a:r>
              <a:rPr lang="en-US" altLang="es-E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Hourly 			350* µg/m</a:t>
            </a:r>
            <a:r>
              <a:rPr lang="en-US" altLang="es-ES" b="1" baseline="30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altLang="es-E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SO</a:t>
            </a:r>
            <a:r>
              <a:rPr lang="en-US" altLang="es-ES" b="1" baseline="-25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altLang="es-E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	500 µg/m</a:t>
            </a:r>
            <a:r>
              <a:rPr lang="en-US" altLang="es-ES" b="1" baseline="30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altLang="es-E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SO</a:t>
            </a:r>
            <a:r>
              <a:rPr lang="en-US" altLang="es-ES" b="1" baseline="-25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 </a:t>
            </a:r>
            <a:r>
              <a:rPr lang="en-US" altLang="es-E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		*24 hours/year</a:t>
            </a:r>
          </a:p>
          <a:p>
            <a:pPr algn="l" eaLnBrk="1" hangingPunct="1"/>
            <a:r>
              <a:rPr lang="en-US" altLang="es-E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Daily			125* µg/m</a:t>
            </a:r>
            <a:r>
              <a:rPr lang="en-US" altLang="es-ES" b="1" baseline="30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altLang="es-E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SO</a:t>
            </a:r>
            <a:r>
              <a:rPr lang="en-US" altLang="es-ES" b="1" baseline="-25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altLang="es-E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	20 µg/m</a:t>
            </a:r>
            <a:r>
              <a:rPr lang="en-US" altLang="es-ES" b="1" baseline="30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altLang="es-E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SO</a:t>
            </a:r>
            <a:r>
              <a:rPr lang="en-US" altLang="es-ES" b="1" baseline="-25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altLang="es-E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		*3 days/year</a:t>
            </a:r>
          </a:p>
          <a:p>
            <a:pPr algn="l" eaLnBrk="1" hangingPunct="1"/>
            <a:r>
              <a:rPr lang="en-US" altLang="es-ES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Hourly			200 µg/m</a:t>
            </a:r>
            <a:r>
              <a:rPr lang="en-US" altLang="es-ES" b="1" baseline="30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altLang="es-ES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NO</a:t>
            </a:r>
            <a:r>
              <a:rPr lang="en-US" altLang="es-ES" b="1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altLang="es-ES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EC-WHO coincide	  	18 hours/year</a:t>
            </a:r>
          </a:p>
          <a:p>
            <a:pPr algn="l" eaLnBrk="1" hangingPunct="1"/>
            <a:r>
              <a:rPr lang="en-US" altLang="es-ES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Annual 		  	  40 µg/m</a:t>
            </a:r>
            <a:r>
              <a:rPr lang="en-US" altLang="es-ES" b="1" baseline="30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altLang="es-ES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NO</a:t>
            </a:r>
            <a:r>
              <a:rPr lang="en-US" altLang="es-ES" b="1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altLang="es-ES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EC-WHO coincide		not exceeding</a:t>
            </a:r>
          </a:p>
          <a:p>
            <a:pPr algn="l" eaLnBrk="1" hangingPunct="1"/>
            <a:r>
              <a:rPr lang="en-US" altLang="es-ES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Annual			    5 µg/m</a:t>
            </a:r>
            <a:r>
              <a:rPr lang="en-US" altLang="es-ES" b="1" baseline="30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altLang="es-ES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C</a:t>
            </a:r>
            <a:r>
              <a:rPr lang="en-US" altLang="es-ES" b="1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6</a:t>
            </a:r>
            <a:r>
              <a:rPr lang="en-US" altLang="es-ES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en-US" altLang="es-ES" b="1" baseline="-25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6</a:t>
            </a:r>
            <a:r>
              <a:rPr lang="en-US" altLang="es-ES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	EC-WHO coincide		not exceeding</a:t>
            </a:r>
          </a:p>
          <a:p>
            <a:pPr algn="l" eaLnBrk="1" hangingPunct="1"/>
            <a:r>
              <a:rPr lang="en-US" altLang="es-ES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Mean 8-h max. in a day	  10 mg/m</a:t>
            </a:r>
            <a:r>
              <a:rPr lang="en-US" altLang="es-ES" b="1" baseline="30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altLang="es-ES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CO	EC-WHO coincide		not exceeding</a:t>
            </a:r>
          </a:p>
          <a:p>
            <a:pPr algn="l" eaLnBrk="1" hangingPunct="1"/>
            <a:r>
              <a:rPr lang="en-US" altLang="es-E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Annual 		  	500 ng/m</a:t>
            </a:r>
            <a:r>
              <a:rPr lang="en-US" altLang="es-ES" b="1" baseline="30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altLang="es-E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altLang="es-ES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Pb</a:t>
            </a:r>
            <a:r>
              <a:rPr lang="en-US" altLang="es-E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	EC-WHO coincide		not exceeding</a:t>
            </a:r>
          </a:p>
          <a:p>
            <a:pPr algn="l" eaLnBrk="1" hangingPunct="1"/>
            <a:r>
              <a:rPr lang="en-US" altLang="es-E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Annual			  40 µg/m</a:t>
            </a:r>
            <a:r>
              <a:rPr lang="en-US" altLang="es-ES" b="1" baseline="30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altLang="es-E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PM10	  20 µg/m</a:t>
            </a:r>
            <a:r>
              <a:rPr lang="en-US" altLang="es-ES" b="1" baseline="30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altLang="es-E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PM10		not exceeding</a:t>
            </a:r>
          </a:p>
          <a:p>
            <a:pPr algn="l" eaLnBrk="1" hangingPunct="1"/>
            <a:r>
              <a:rPr lang="en-US" altLang="es-E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Annual			  25 µg/m</a:t>
            </a:r>
            <a:r>
              <a:rPr lang="en-US" altLang="es-ES" b="1" baseline="30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altLang="es-E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PM2.5	  10 µg/m</a:t>
            </a:r>
            <a:r>
              <a:rPr lang="en-US" altLang="es-ES" b="1" baseline="30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altLang="es-E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PM2.5		not exceeding</a:t>
            </a:r>
          </a:p>
          <a:p>
            <a:pPr algn="l" eaLnBrk="1" hangingPunct="1">
              <a:buFont typeface="Arial" pitchFamily="34" charset="0"/>
              <a:buNone/>
            </a:pPr>
            <a:r>
              <a:rPr lang="en-US" altLang="es-E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Daily			  50* µg/m</a:t>
            </a:r>
            <a:r>
              <a:rPr lang="en-US" altLang="es-ES" b="1" baseline="30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altLang="es-E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PM10	  50** µg/m</a:t>
            </a:r>
            <a:r>
              <a:rPr lang="en-US" altLang="es-ES" b="1" baseline="30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altLang="es-E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PM10		3** or 35* 								days/year </a:t>
            </a:r>
          </a:p>
          <a:p>
            <a:pPr algn="l" eaLnBrk="1" hangingPunct="1"/>
            <a:r>
              <a:rPr lang="en-US" altLang="es-E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Max 8 h means of a day	120 µg/m</a:t>
            </a:r>
            <a:r>
              <a:rPr lang="en-US" altLang="es-ES" b="1" baseline="30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altLang="es-E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O</a:t>
            </a:r>
            <a:r>
              <a:rPr lang="en-US" altLang="es-ES" b="1" baseline="-25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altLang="es-E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	100 µg/m</a:t>
            </a:r>
            <a:r>
              <a:rPr lang="en-US" altLang="es-ES" b="1" baseline="30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altLang="es-E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O</a:t>
            </a:r>
            <a:r>
              <a:rPr lang="en-US" altLang="es-ES" b="1" baseline="-25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altLang="es-E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		25 days/year</a:t>
            </a:r>
          </a:p>
          <a:p>
            <a:pPr algn="l" eaLnBrk="1" hangingPunct="1"/>
            <a:r>
              <a:rPr lang="en-US" altLang="es-E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mean for 3 years</a:t>
            </a:r>
          </a:p>
          <a:p>
            <a:pPr algn="l" eaLnBrk="1" hangingPunct="1"/>
            <a:r>
              <a:rPr lang="en-US" altLang="es-E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Annual			    1 ng/m</a:t>
            </a:r>
            <a:r>
              <a:rPr lang="en-US" altLang="es-ES" b="1" baseline="30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altLang="es-E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s-ES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BaP</a:t>
            </a:r>
            <a:r>
              <a:rPr lang="en-US" altLang="es-E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	    0.12 ng/m</a:t>
            </a:r>
            <a:r>
              <a:rPr lang="en-US" altLang="es-ES" b="1" baseline="30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altLang="es-E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s-ES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BaP</a:t>
            </a:r>
            <a:r>
              <a:rPr lang="en-US" altLang="es-ES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		not exceeding</a:t>
            </a:r>
            <a:endParaRPr lang="en-US" altLang="es-ES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203848" y="6016384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Actualment</a:t>
            </a:r>
            <a:r>
              <a:rPr lang="en-US" sz="1800" b="1" dirty="0" smtClean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 smtClean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sz="1800" b="1" dirty="0" smtClean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 err="1" smtClean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revisió</a:t>
            </a:r>
            <a:r>
              <a:rPr lang="en-US" sz="1800" b="1" dirty="0" smtClean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la </a:t>
            </a:r>
            <a:r>
              <a:rPr lang="en-US" sz="1800" b="1" dirty="0" err="1" smtClean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baixa</a:t>
            </a:r>
            <a:endParaRPr lang="en-US" sz="1800" b="1" dirty="0">
              <a:solidFill>
                <a:srgbClr val="00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4716016" y="2107840"/>
            <a:ext cx="1728192" cy="3527475"/>
          </a:xfrm>
          <a:prstGeom prst="roundRect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-14011" y="-3400"/>
            <a:ext cx="9144001" cy="522287"/>
          </a:xfrm>
          <a:prstGeom prst="rect">
            <a:avLst/>
          </a:prstGeom>
          <a:solidFill>
            <a:schemeClr val="bg1">
              <a:lumMod val="75000"/>
              <a:alpha val="53000"/>
            </a:schemeClr>
          </a:solidFill>
          <a:ln>
            <a:noFill/>
          </a:ln>
          <a:extLst/>
        </p:spPr>
        <p:txBody>
          <a:bodyPr>
            <a:spAutoFit/>
          </a:bodyPr>
          <a:lstStyle/>
          <a:p>
            <a:pPr algn="ctr"/>
            <a:r>
              <a:rPr lang="es-ES" altLang="es-ES" sz="2800" b="1" dirty="0" err="1" smtClean="0">
                <a:latin typeface="Calibri" pitchFamily="34" charset="0"/>
              </a:rPr>
              <a:t>Qualitat</a:t>
            </a:r>
            <a:r>
              <a:rPr lang="es-ES" altLang="es-ES" sz="2800" b="1" dirty="0" smtClean="0">
                <a:latin typeface="Calibri" pitchFamily="34" charset="0"/>
              </a:rPr>
              <a:t> de </a:t>
            </a:r>
            <a:r>
              <a:rPr lang="es-ES" altLang="es-ES" sz="2800" b="1" dirty="0" err="1" smtClean="0">
                <a:latin typeface="Calibri" pitchFamily="34" charset="0"/>
              </a:rPr>
              <a:t>l’aire</a:t>
            </a:r>
            <a:endParaRPr lang="es-ES" altLang="es-ES" sz="28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81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271" y="879198"/>
            <a:ext cx="3888092" cy="2405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10"/>
          <p:cNvSpPr>
            <a:spLocks noChangeArrowheads="1"/>
          </p:cNvSpPr>
          <p:nvPr/>
        </p:nvSpPr>
        <p:spPr bwMode="auto">
          <a:xfrm>
            <a:off x="0" y="2"/>
            <a:ext cx="9170812" cy="519113"/>
          </a:xfrm>
          <a:prstGeom prst="rect">
            <a:avLst/>
          </a:prstGeom>
          <a:solidFill>
            <a:schemeClr val="bg1">
              <a:lumMod val="75000"/>
              <a:alpha val="53000"/>
            </a:schemeClr>
          </a:solidFill>
          <a:ln>
            <a:noFill/>
          </a:ln>
          <a:extLst/>
        </p:spPr>
        <p:txBody>
          <a:bodyPr>
            <a:spAutoFit/>
          </a:bodyPr>
          <a:lstStyle/>
          <a:p>
            <a:pPr algn="ctr"/>
            <a:r>
              <a:rPr lang="ca-ES" altLang="es-ES" sz="2800" b="1" dirty="0">
                <a:latin typeface="Calibri" pitchFamily="34" charset="0"/>
              </a:rPr>
              <a:t>El problema del NO</a:t>
            </a:r>
            <a:r>
              <a:rPr lang="ca-ES" altLang="es-ES" sz="2800" b="1" baseline="-25000" dirty="0">
                <a:latin typeface="Calibri" pitchFamily="34" charset="0"/>
              </a:rPr>
              <a:t>2</a:t>
            </a:r>
          </a:p>
        </p:txBody>
      </p:sp>
      <p:pic>
        <p:nvPicPr>
          <p:cNvPr id="268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6"/>
          <a:stretch/>
        </p:blipFill>
        <p:spPr bwMode="auto">
          <a:xfrm>
            <a:off x="146294" y="1082907"/>
            <a:ext cx="5080614" cy="341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107504" y="620688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NO</a:t>
            </a:r>
            <a:r>
              <a:rPr lang="es-ES" b="1" baseline="-25000" dirty="0" smtClean="0"/>
              <a:t>2</a:t>
            </a:r>
            <a:r>
              <a:rPr lang="es-ES" b="1" dirty="0" smtClean="0"/>
              <a:t> anual 2017</a:t>
            </a:r>
            <a:endParaRPr lang="es-ES" b="1" dirty="0"/>
          </a:p>
        </p:txBody>
      </p:sp>
      <p:pic>
        <p:nvPicPr>
          <p:cNvPr id="268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324386"/>
            <a:ext cx="5312590" cy="2521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20 Flecha arriba"/>
          <p:cNvSpPr/>
          <p:nvPr/>
        </p:nvSpPr>
        <p:spPr>
          <a:xfrm flipV="1">
            <a:off x="4984510" y="5052528"/>
            <a:ext cx="64007" cy="216024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CuadroTexto"/>
          <p:cNvSpPr txBox="1"/>
          <p:nvPr/>
        </p:nvSpPr>
        <p:spPr>
          <a:xfrm>
            <a:off x="3754224" y="5365843"/>
            <a:ext cx="4988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b="1" dirty="0" smtClean="0">
                <a:solidFill>
                  <a:srgbClr val="FF0000"/>
                </a:solidFill>
              </a:rPr>
              <a:t>WHO</a:t>
            </a:r>
            <a:endParaRPr lang="es-ES" sz="1100" b="1" dirty="0">
              <a:solidFill>
                <a:srgbClr val="FF0000"/>
              </a:solidFill>
            </a:endParaRPr>
          </a:p>
        </p:txBody>
      </p:sp>
      <p:sp>
        <p:nvSpPr>
          <p:cNvPr id="23" name="22 Forma libre"/>
          <p:cNvSpPr/>
          <p:nvPr/>
        </p:nvSpPr>
        <p:spPr>
          <a:xfrm>
            <a:off x="3247447" y="5586292"/>
            <a:ext cx="4856309" cy="7684"/>
          </a:xfrm>
          <a:custGeom>
            <a:avLst/>
            <a:gdLst>
              <a:gd name="connsiteX0" fmla="*/ 0 w 5463348"/>
              <a:gd name="connsiteY0" fmla="*/ 0 h 7684"/>
              <a:gd name="connsiteX1" fmla="*/ 5463348 w 5463348"/>
              <a:gd name="connsiteY1" fmla="*/ 7684 h 7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63348" h="7684">
                <a:moveTo>
                  <a:pt x="0" y="0"/>
                </a:moveTo>
                <a:lnTo>
                  <a:pt x="5463348" y="7684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7" y="5609174"/>
            <a:ext cx="1933818" cy="55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25 CuadroTexto"/>
          <p:cNvSpPr txBox="1"/>
          <p:nvPr/>
        </p:nvSpPr>
        <p:spPr>
          <a:xfrm>
            <a:off x="885951" y="5547421"/>
            <a:ext cx="9316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latin typeface="+mn-lt"/>
              </a:rPr>
              <a:t>16/10/2019</a:t>
            </a:r>
            <a:endParaRPr lang="es-ES" sz="1200" dirty="0">
              <a:latin typeface="+mn-lt"/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301208"/>
            <a:ext cx="1608269" cy="307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058892"/>
            <a:ext cx="1835274" cy="59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266114" y="1340768"/>
            <a:ext cx="91140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2018</a:t>
            </a:r>
          </a:p>
          <a:p>
            <a:r>
              <a:rPr lang="es-ES" sz="1400" dirty="0" smtClean="0"/>
              <a:t>Madrid</a:t>
            </a:r>
          </a:p>
          <a:p>
            <a:r>
              <a:rPr lang="es-ES" sz="1400" dirty="0" smtClean="0"/>
              <a:t>Barcelona</a:t>
            </a:r>
          </a:p>
          <a:p>
            <a:r>
              <a:rPr lang="es-ES" sz="1400" dirty="0" smtClean="0"/>
              <a:t>Granada</a:t>
            </a:r>
          </a:p>
          <a:p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97664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2"/>
            <a:ext cx="9170812" cy="519113"/>
          </a:xfrm>
          <a:prstGeom prst="rect">
            <a:avLst/>
          </a:prstGeom>
          <a:solidFill>
            <a:schemeClr val="bg1">
              <a:lumMod val="75000"/>
              <a:alpha val="53000"/>
            </a:schemeClr>
          </a:solidFill>
          <a:ln>
            <a:noFill/>
          </a:ln>
          <a:extLst/>
        </p:spPr>
        <p:txBody>
          <a:bodyPr>
            <a:spAutoFit/>
          </a:bodyPr>
          <a:lstStyle/>
          <a:p>
            <a:pPr algn="ctr"/>
            <a:r>
              <a:rPr lang="ca-ES" altLang="es-ES" sz="2800" b="1" dirty="0">
                <a:latin typeface="Calibri" pitchFamily="34" charset="0"/>
              </a:rPr>
              <a:t>El problema del NO</a:t>
            </a:r>
            <a:r>
              <a:rPr lang="ca-ES" altLang="es-ES" sz="2800" b="1" baseline="-25000" dirty="0">
                <a:latin typeface="Calibri" pitchFamily="34" charset="0"/>
              </a:rPr>
              <a:t>2</a:t>
            </a:r>
          </a:p>
        </p:txBody>
      </p:sp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0" y="548680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ES" sz="2000" b="1" dirty="0"/>
              <a:t>% </a:t>
            </a:r>
            <a:r>
              <a:rPr lang="en-US" altLang="es-ES" sz="2000" b="1" dirty="0" err="1" smtClean="0"/>
              <a:t>Reducció</a:t>
            </a:r>
            <a:r>
              <a:rPr lang="en-US" altLang="es-ES" sz="2000" b="1" dirty="0" smtClean="0"/>
              <a:t>/increment de </a:t>
            </a:r>
            <a:r>
              <a:rPr lang="en-US" altLang="es-ES" sz="2000" b="1" dirty="0"/>
              <a:t>NO</a:t>
            </a:r>
            <a:r>
              <a:rPr lang="en-US" altLang="es-ES" sz="2000" b="1" baseline="-25000" dirty="0"/>
              <a:t>2</a:t>
            </a:r>
            <a:r>
              <a:rPr lang="en-US" altLang="es-ES" sz="2000" b="1" dirty="0"/>
              <a:t> </a:t>
            </a:r>
            <a:r>
              <a:rPr lang="en-US" altLang="es-ES" sz="2000" b="1" dirty="0" err="1" smtClean="0"/>
              <a:t>durant</a:t>
            </a:r>
            <a:r>
              <a:rPr lang="en-US" altLang="es-ES" sz="2000" b="1" dirty="0" smtClean="0"/>
              <a:t> el </a:t>
            </a:r>
            <a:r>
              <a:rPr lang="en-US" altLang="es-ES" sz="2000" b="1" dirty="0" err="1" smtClean="0"/>
              <a:t>confinament</a:t>
            </a:r>
            <a:r>
              <a:rPr lang="en-US" altLang="es-ES" sz="2000" b="1" dirty="0" smtClean="0"/>
              <a:t> COVID19,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ES" sz="2000" b="1" dirty="0" err="1" smtClean="0"/>
              <a:t>amb</a:t>
            </a:r>
            <a:r>
              <a:rPr lang="en-US" altLang="es-ES" sz="2000" b="1" dirty="0" smtClean="0"/>
              <a:t> la </a:t>
            </a:r>
            <a:r>
              <a:rPr lang="en-US" altLang="es-ES" sz="2000" b="1" dirty="0" err="1" smtClean="0"/>
              <a:t>correcció</a:t>
            </a:r>
            <a:r>
              <a:rPr lang="en-US" altLang="es-ES" sz="2000" b="1" dirty="0" smtClean="0"/>
              <a:t> de 2015-2019</a:t>
            </a:r>
            <a:endParaRPr lang="en-US" altLang="es-ES" sz="2000" b="1" dirty="0"/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56566"/>
            <a:ext cx="691832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43 Elipse"/>
          <p:cNvSpPr>
            <a:spLocks noChangeAspect="1"/>
          </p:cNvSpPr>
          <p:nvPr/>
        </p:nvSpPr>
        <p:spPr>
          <a:xfrm>
            <a:off x="1895079" y="1883629"/>
            <a:ext cx="658812" cy="658812"/>
          </a:xfrm>
          <a:prstGeom prst="ellipse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-28</a:t>
            </a:r>
          </a:p>
        </p:txBody>
      </p:sp>
      <p:sp>
        <p:nvSpPr>
          <p:cNvPr id="34" name="44 Elipse"/>
          <p:cNvSpPr>
            <a:spLocks noChangeAspect="1"/>
          </p:cNvSpPr>
          <p:nvPr/>
        </p:nvSpPr>
        <p:spPr>
          <a:xfrm>
            <a:off x="6805216" y="2715479"/>
            <a:ext cx="658813" cy="65881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-54</a:t>
            </a:r>
          </a:p>
        </p:txBody>
      </p:sp>
      <p:sp>
        <p:nvSpPr>
          <p:cNvPr id="35" name="45 Elipse"/>
          <p:cNvSpPr>
            <a:spLocks noChangeAspect="1"/>
          </p:cNvSpPr>
          <p:nvPr/>
        </p:nvSpPr>
        <p:spPr>
          <a:xfrm>
            <a:off x="5868591" y="3587016"/>
            <a:ext cx="658813" cy="658813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-62</a:t>
            </a:r>
          </a:p>
        </p:txBody>
      </p:sp>
      <p:sp>
        <p:nvSpPr>
          <p:cNvPr id="36" name="46 Elipse"/>
          <p:cNvSpPr>
            <a:spLocks noChangeAspect="1"/>
          </p:cNvSpPr>
          <p:nvPr/>
        </p:nvSpPr>
        <p:spPr>
          <a:xfrm>
            <a:off x="3204766" y="5158641"/>
            <a:ext cx="660400" cy="658813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-54</a:t>
            </a:r>
          </a:p>
        </p:txBody>
      </p:sp>
      <p:sp>
        <p:nvSpPr>
          <p:cNvPr id="37" name="47 Elipse"/>
          <p:cNvSpPr>
            <a:spLocks noChangeAspect="1"/>
          </p:cNvSpPr>
          <p:nvPr/>
        </p:nvSpPr>
        <p:spPr>
          <a:xfrm>
            <a:off x="2676129" y="4174391"/>
            <a:ext cx="658812" cy="658813"/>
          </a:xfrm>
          <a:prstGeom prst="ellipse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-44</a:t>
            </a:r>
          </a:p>
        </p:txBody>
      </p:sp>
      <p:sp>
        <p:nvSpPr>
          <p:cNvPr id="38" name="48 Elipse"/>
          <p:cNvSpPr>
            <a:spLocks noChangeAspect="1"/>
          </p:cNvSpPr>
          <p:nvPr/>
        </p:nvSpPr>
        <p:spPr>
          <a:xfrm>
            <a:off x="4258866" y="3434616"/>
            <a:ext cx="658813" cy="658813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-55</a:t>
            </a:r>
          </a:p>
        </p:txBody>
      </p:sp>
      <p:sp>
        <p:nvSpPr>
          <p:cNvPr id="39" name="49 Elipse"/>
          <p:cNvSpPr>
            <a:spLocks noChangeAspect="1"/>
          </p:cNvSpPr>
          <p:nvPr/>
        </p:nvSpPr>
        <p:spPr>
          <a:xfrm>
            <a:off x="3249216" y="2680554"/>
            <a:ext cx="658813" cy="658812"/>
          </a:xfrm>
          <a:prstGeom prst="ellipse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-47</a:t>
            </a:r>
          </a:p>
        </p:txBody>
      </p:sp>
      <p:sp>
        <p:nvSpPr>
          <p:cNvPr id="40" name="17 CuadroTexto"/>
          <p:cNvSpPr txBox="1">
            <a:spLocks noChangeArrowheads="1"/>
          </p:cNvSpPr>
          <p:nvPr/>
        </p:nvSpPr>
        <p:spPr bwMode="auto">
          <a:xfrm>
            <a:off x="5652691" y="6134954"/>
            <a:ext cx="2400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1800" b="1">
                <a:solidFill>
                  <a:schemeClr val="bg1"/>
                </a:solidFill>
              </a:rPr>
              <a:t>METROPOLITAN AREAS</a:t>
            </a:r>
          </a:p>
        </p:txBody>
      </p:sp>
      <p:sp>
        <p:nvSpPr>
          <p:cNvPr id="41" name="51 Elipse"/>
          <p:cNvSpPr>
            <a:spLocks noChangeAspect="1"/>
          </p:cNvSpPr>
          <p:nvPr/>
        </p:nvSpPr>
        <p:spPr>
          <a:xfrm>
            <a:off x="2376091" y="1886804"/>
            <a:ext cx="658813" cy="658812"/>
          </a:xfrm>
          <a:prstGeom prst="ellipse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-33</a:t>
            </a:r>
          </a:p>
        </p:txBody>
      </p:sp>
      <p:sp>
        <p:nvSpPr>
          <p:cNvPr id="42" name="52 Elipse"/>
          <p:cNvSpPr>
            <a:spLocks noChangeAspect="1"/>
          </p:cNvSpPr>
          <p:nvPr/>
        </p:nvSpPr>
        <p:spPr>
          <a:xfrm>
            <a:off x="3160316" y="4201379"/>
            <a:ext cx="660400" cy="658812"/>
          </a:xfrm>
          <a:prstGeom prst="ellipse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-35</a:t>
            </a:r>
          </a:p>
        </p:txBody>
      </p:sp>
      <p:sp>
        <p:nvSpPr>
          <p:cNvPr id="43" name="53 Elipse"/>
          <p:cNvSpPr>
            <a:spLocks noChangeAspect="1"/>
          </p:cNvSpPr>
          <p:nvPr/>
        </p:nvSpPr>
        <p:spPr>
          <a:xfrm>
            <a:off x="7273529" y="2715479"/>
            <a:ext cx="658812" cy="658812"/>
          </a:xfrm>
          <a:prstGeom prst="ellipse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-48</a:t>
            </a:r>
          </a:p>
        </p:txBody>
      </p:sp>
      <p:sp>
        <p:nvSpPr>
          <p:cNvPr id="44" name="54 Elipse"/>
          <p:cNvSpPr>
            <a:spLocks noChangeAspect="1"/>
          </p:cNvSpPr>
          <p:nvPr/>
        </p:nvSpPr>
        <p:spPr>
          <a:xfrm>
            <a:off x="4768454" y="3434616"/>
            <a:ext cx="658812" cy="658813"/>
          </a:xfrm>
          <a:prstGeom prst="ellipse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-43</a:t>
            </a:r>
          </a:p>
        </p:txBody>
      </p:sp>
      <p:sp>
        <p:nvSpPr>
          <p:cNvPr id="45" name="55 Elipse"/>
          <p:cNvSpPr>
            <a:spLocks noChangeAspect="1"/>
          </p:cNvSpPr>
          <p:nvPr/>
        </p:nvSpPr>
        <p:spPr>
          <a:xfrm>
            <a:off x="3696891" y="5177691"/>
            <a:ext cx="660400" cy="658813"/>
          </a:xfrm>
          <a:prstGeom prst="ellipse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-49</a:t>
            </a:r>
          </a:p>
        </p:txBody>
      </p:sp>
      <p:sp>
        <p:nvSpPr>
          <p:cNvPr id="46" name="56 Elipse"/>
          <p:cNvSpPr>
            <a:spLocks noChangeAspect="1"/>
          </p:cNvSpPr>
          <p:nvPr/>
        </p:nvSpPr>
        <p:spPr>
          <a:xfrm>
            <a:off x="6373416" y="3615591"/>
            <a:ext cx="658813" cy="658813"/>
          </a:xfrm>
          <a:prstGeom prst="ellipse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-45</a:t>
            </a:r>
          </a:p>
        </p:txBody>
      </p:sp>
      <p:sp>
        <p:nvSpPr>
          <p:cNvPr id="47" name="57 Elipse"/>
          <p:cNvSpPr>
            <a:spLocks noChangeAspect="1"/>
          </p:cNvSpPr>
          <p:nvPr/>
        </p:nvSpPr>
        <p:spPr>
          <a:xfrm>
            <a:off x="3769916" y="2696429"/>
            <a:ext cx="658813" cy="658812"/>
          </a:xfrm>
          <a:prstGeom prst="ellipse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-48</a:t>
            </a:r>
          </a:p>
        </p:txBody>
      </p:sp>
      <p:sp>
        <p:nvSpPr>
          <p:cNvPr id="48" name="58 Elipse"/>
          <p:cNvSpPr>
            <a:spLocks noChangeAspect="1"/>
          </p:cNvSpPr>
          <p:nvPr/>
        </p:nvSpPr>
        <p:spPr>
          <a:xfrm>
            <a:off x="3949304" y="1555016"/>
            <a:ext cx="658812" cy="657225"/>
          </a:xfrm>
          <a:prstGeom prst="ellipse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-42</a:t>
            </a:r>
          </a:p>
        </p:txBody>
      </p:sp>
      <p:sp>
        <p:nvSpPr>
          <p:cNvPr id="49" name="59 Elipse"/>
          <p:cNvSpPr>
            <a:spLocks noChangeAspect="1"/>
          </p:cNvSpPr>
          <p:nvPr/>
        </p:nvSpPr>
        <p:spPr>
          <a:xfrm>
            <a:off x="4417616" y="1555016"/>
            <a:ext cx="658813" cy="657225"/>
          </a:xfrm>
          <a:prstGeom prst="ellipse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-27</a:t>
            </a:r>
          </a:p>
        </p:txBody>
      </p:sp>
      <p:sp>
        <p:nvSpPr>
          <p:cNvPr id="50" name="60 Elipse"/>
          <p:cNvSpPr>
            <a:spLocks noChangeAspect="1"/>
          </p:cNvSpPr>
          <p:nvPr/>
        </p:nvSpPr>
        <p:spPr>
          <a:xfrm>
            <a:off x="5246291" y="2421791"/>
            <a:ext cx="658813" cy="658813"/>
          </a:xfrm>
          <a:prstGeom prst="ellipse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-40</a:t>
            </a:r>
          </a:p>
        </p:txBody>
      </p:sp>
      <p:sp>
        <p:nvSpPr>
          <p:cNvPr id="51" name="61 Elipse"/>
          <p:cNvSpPr>
            <a:spLocks noChangeAspect="1"/>
          </p:cNvSpPr>
          <p:nvPr/>
        </p:nvSpPr>
        <p:spPr>
          <a:xfrm>
            <a:off x="5714604" y="2421791"/>
            <a:ext cx="658812" cy="658813"/>
          </a:xfrm>
          <a:prstGeom prst="ellipse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-33</a:t>
            </a:r>
          </a:p>
        </p:txBody>
      </p:sp>
      <p:sp>
        <p:nvSpPr>
          <p:cNvPr id="52" name="62 Elipse"/>
          <p:cNvSpPr>
            <a:spLocks noChangeAspect="1"/>
          </p:cNvSpPr>
          <p:nvPr/>
        </p:nvSpPr>
        <p:spPr>
          <a:xfrm>
            <a:off x="4065191" y="5547579"/>
            <a:ext cx="660400" cy="658812"/>
          </a:xfrm>
          <a:prstGeom prst="ellipse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-47</a:t>
            </a:r>
          </a:p>
        </p:txBody>
      </p:sp>
      <p:sp>
        <p:nvSpPr>
          <p:cNvPr id="53" name="63 Elipse"/>
          <p:cNvSpPr>
            <a:spLocks noChangeAspect="1"/>
          </p:cNvSpPr>
          <p:nvPr/>
        </p:nvSpPr>
        <p:spPr>
          <a:xfrm>
            <a:off x="4557316" y="5566629"/>
            <a:ext cx="660400" cy="658812"/>
          </a:xfrm>
          <a:prstGeom prst="ellipse">
            <a:avLst/>
          </a:prstGeom>
          <a:solidFill>
            <a:srgbClr val="CCFF99"/>
          </a:solidFill>
          <a:ln>
            <a:solidFill>
              <a:srgbClr val="CC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-16</a:t>
            </a:r>
          </a:p>
        </p:txBody>
      </p:sp>
      <p:sp>
        <p:nvSpPr>
          <p:cNvPr id="54" name="64 Elipse"/>
          <p:cNvSpPr>
            <a:spLocks noChangeAspect="1"/>
          </p:cNvSpPr>
          <p:nvPr/>
        </p:nvSpPr>
        <p:spPr>
          <a:xfrm>
            <a:off x="5160566" y="4958616"/>
            <a:ext cx="661988" cy="658813"/>
          </a:xfrm>
          <a:prstGeom prst="ellipse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-36</a:t>
            </a:r>
          </a:p>
        </p:txBody>
      </p:sp>
      <p:sp>
        <p:nvSpPr>
          <p:cNvPr id="55" name="65 Elipse"/>
          <p:cNvSpPr>
            <a:spLocks noChangeAspect="1"/>
          </p:cNvSpPr>
          <p:nvPr/>
        </p:nvSpPr>
        <p:spPr>
          <a:xfrm>
            <a:off x="5652691" y="4977666"/>
            <a:ext cx="660400" cy="658813"/>
          </a:xfrm>
          <a:prstGeom prst="ellipse">
            <a:avLst/>
          </a:prstGeom>
          <a:solidFill>
            <a:srgbClr val="CCFF99"/>
          </a:solidFill>
          <a:ln>
            <a:solidFill>
              <a:srgbClr val="CC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-20</a:t>
            </a:r>
          </a:p>
        </p:txBody>
      </p:sp>
      <p:sp>
        <p:nvSpPr>
          <p:cNvPr id="56" name="2 CuadroTexto"/>
          <p:cNvSpPr txBox="1">
            <a:spLocks noChangeArrowheads="1"/>
          </p:cNvSpPr>
          <p:nvPr/>
        </p:nvSpPr>
        <p:spPr bwMode="auto">
          <a:xfrm>
            <a:off x="6436916" y="1340704"/>
            <a:ext cx="14160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4000" b="1">
                <a:solidFill>
                  <a:schemeClr val="bg1"/>
                </a:solidFill>
              </a:rPr>
              <a:t>%NO</a:t>
            </a:r>
            <a:r>
              <a:rPr lang="es-ES" altLang="es-ES" sz="4000" b="1" baseline="-25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7" name="17 CuadroTexto"/>
          <p:cNvSpPr txBox="1">
            <a:spLocks noChangeArrowheads="1"/>
          </p:cNvSpPr>
          <p:nvPr/>
        </p:nvSpPr>
        <p:spPr bwMode="auto">
          <a:xfrm>
            <a:off x="2014141" y="3758466"/>
            <a:ext cx="1343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1800" b="1">
                <a:solidFill>
                  <a:schemeClr val="bg1"/>
                </a:solidFill>
              </a:rPr>
              <a:t>LOCKDOWN</a:t>
            </a:r>
          </a:p>
        </p:txBody>
      </p:sp>
      <p:cxnSp>
        <p:nvCxnSpPr>
          <p:cNvPr id="58" name="69 Conector recto de flecha"/>
          <p:cNvCxnSpPr/>
          <p:nvPr/>
        </p:nvCxnSpPr>
        <p:spPr>
          <a:xfrm>
            <a:off x="2403079" y="4128354"/>
            <a:ext cx="292100" cy="255587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70 Conector recto de flecha"/>
          <p:cNvCxnSpPr/>
          <p:nvPr/>
        </p:nvCxnSpPr>
        <p:spPr>
          <a:xfrm flipH="1">
            <a:off x="3774679" y="4685566"/>
            <a:ext cx="334962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17 CuadroTexto"/>
          <p:cNvSpPr txBox="1">
            <a:spLocks noChangeArrowheads="1"/>
          </p:cNvSpPr>
          <p:nvPr/>
        </p:nvSpPr>
        <p:spPr bwMode="auto">
          <a:xfrm>
            <a:off x="4082654" y="4501416"/>
            <a:ext cx="13954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1800" b="1">
                <a:solidFill>
                  <a:schemeClr val="bg1"/>
                </a:solidFill>
              </a:rPr>
              <a:t>RELAXATION</a:t>
            </a:r>
          </a:p>
        </p:txBody>
      </p:sp>
    </p:spTree>
    <p:extLst>
      <p:ext uri="{BB962C8B-B14F-4D97-AF65-F5344CB8AC3E}">
        <p14:creationId xmlns:p14="http://schemas.microsoft.com/office/powerpoint/2010/main" val="193543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4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121" y="815226"/>
            <a:ext cx="3155253" cy="368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943" y="4509121"/>
            <a:ext cx="5084057" cy="2025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42 Forma libre"/>
          <p:cNvSpPr/>
          <p:nvPr/>
        </p:nvSpPr>
        <p:spPr>
          <a:xfrm>
            <a:off x="4443361" y="5406557"/>
            <a:ext cx="4459416" cy="6178"/>
          </a:xfrm>
          <a:custGeom>
            <a:avLst/>
            <a:gdLst>
              <a:gd name="connsiteX0" fmla="*/ 0 w 5016843"/>
              <a:gd name="connsiteY0" fmla="*/ 0 h 6178"/>
              <a:gd name="connsiteX1" fmla="*/ 5016843 w 5016843"/>
              <a:gd name="connsiteY1" fmla="*/ 6178 h 6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16843" h="6178">
                <a:moveTo>
                  <a:pt x="0" y="0"/>
                </a:moveTo>
                <a:lnTo>
                  <a:pt x="5016843" y="6178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43 Forma libre"/>
          <p:cNvSpPr/>
          <p:nvPr/>
        </p:nvSpPr>
        <p:spPr>
          <a:xfrm>
            <a:off x="4439165" y="5679783"/>
            <a:ext cx="4459416" cy="6178"/>
          </a:xfrm>
          <a:custGeom>
            <a:avLst/>
            <a:gdLst>
              <a:gd name="connsiteX0" fmla="*/ 0 w 5016843"/>
              <a:gd name="connsiteY0" fmla="*/ 0 h 6178"/>
              <a:gd name="connsiteX1" fmla="*/ 5016843 w 5016843"/>
              <a:gd name="connsiteY1" fmla="*/ 6178 h 6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16843" h="6178">
                <a:moveTo>
                  <a:pt x="0" y="0"/>
                </a:moveTo>
                <a:lnTo>
                  <a:pt x="5016843" y="6178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44 CuadroTexto"/>
          <p:cNvSpPr txBox="1"/>
          <p:nvPr/>
        </p:nvSpPr>
        <p:spPr>
          <a:xfrm>
            <a:off x="4361066" y="5192389"/>
            <a:ext cx="6158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b="1" dirty="0" smtClean="0">
                <a:solidFill>
                  <a:srgbClr val="FF0000"/>
                </a:solidFill>
              </a:rPr>
              <a:t>EU-ALV</a:t>
            </a:r>
            <a:endParaRPr lang="es-ES" sz="1100" b="1" dirty="0">
              <a:solidFill>
                <a:srgbClr val="FF0000"/>
              </a:solidFill>
            </a:endParaRPr>
          </a:p>
        </p:txBody>
      </p:sp>
      <p:sp>
        <p:nvSpPr>
          <p:cNvPr id="46" name="45 Flecha arriba"/>
          <p:cNvSpPr/>
          <p:nvPr/>
        </p:nvSpPr>
        <p:spPr>
          <a:xfrm flipV="1">
            <a:off x="5274342" y="5089647"/>
            <a:ext cx="64007" cy="216024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46 CuadroTexto"/>
          <p:cNvSpPr txBox="1"/>
          <p:nvPr/>
        </p:nvSpPr>
        <p:spPr>
          <a:xfrm>
            <a:off x="4368878" y="5425313"/>
            <a:ext cx="4988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b="1" dirty="0" smtClean="0">
                <a:solidFill>
                  <a:srgbClr val="FF0000"/>
                </a:solidFill>
              </a:rPr>
              <a:t>WHO</a:t>
            </a:r>
            <a:endParaRPr lang="es-ES" sz="1100" b="1" dirty="0">
              <a:solidFill>
                <a:srgbClr val="FF0000"/>
              </a:solidFill>
            </a:endParaRPr>
          </a:p>
        </p:txBody>
      </p:sp>
      <p:sp>
        <p:nvSpPr>
          <p:cNvPr id="49" name="48 CuadroTexto"/>
          <p:cNvSpPr txBox="1"/>
          <p:nvPr/>
        </p:nvSpPr>
        <p:spPr>
          <a:xfrm>
            <a:off x="1563666" y="645949"/>
            <a:ext cx="2196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PM2.5 VL anual 2017</a:t>
            </a:r>
            <a:endParaRPr lang="es-ES" b="1" dirty="0"/>
          </a:p>
        </p:txBody>
      </p:sp>
      <p:sp>
        <p:nvSpPr>
          <p:cNvPr id="50" name="49 CuadroTexto"/>
          <p:cNvSpPr txBox="1"/>
          <p:nvPr/>
        </p:nvSpPr>
        <p:spPr>
          <a:xfrm>
            <a:off x="7330445" y="2119783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PM2.5 2017</a:t>
            </a:r>
            <a:endParaRPr lang="es-ES" b="1" dirty="0"/>
          </a:p>
        </p:txBody>
      </p:sp>
      <p:sp>
        <p:nvSpPr>
          <p:cNvPr id="51" name="50 CuadroTexto"/>
          <p:cNvSpPr txBox="1"/>
          <p:nvPr/>
        </p:nvSpPr>
        <p:spPr>
          <a:xfrm>
            <a:off x="5892946" y="4510023"/>
            <a:ext cx="1909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PM2.5 anual 2017</a:t>
            </a:r>
            <a:endParaRPr lang="es-ES" b="1" dirty="0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34" y="5637152"/>
            <a:ext cx="1933818" cy="55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7 CuadroTexto"/>
          <p:cNvSpPr txBox="1"/>
          <p:nvPr/>
        </p:nvSpPr>
        <p:spPr>
          <a:xfrm>
            <a:off x="1362798" y="5575399"/>
            <a:ext cx="9316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16/10/2019</a:t>
            </a:r>
            <a:endParaRPr lang="es-ES" sz="1200" dirty="0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408" y="5329186"/>
            <a:ext cx="1608269" cy="307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15" y="1104870"/>
            <a:ext cx="5615955" cy="358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0" y="2"/>
            <a:ext cx="9170812" cy="519113"/>
          </a:xfrm>
          <a:prstGeom prst="rect">
            <a:avLst/>
          </a:prstGeom>
          <a:solidFill>
            <a:schemeClr val="bg1">
              <a:lumMod val="75000"/>
              <a:alpha val="53000"/>
            </a:schemeClr>
          </a:solidFill>
          <a:ln>
            <a:noFill/>
          </a:ln>
          <a:extLst/>
        </p:spPr>
        <p:txBody>
          <a:bodyPr>
            <a:spAutoFit/>
          </a:bodyPr>
          <a:lstStyle/>
          <a:p>
            <a:pPr algn="ctr"/>
            <a:r>
              <a:rPr lang="en-US" altLang="es-ES" sz="2800" b="1" dirty="0">
                <a:latin typeface="Calibri" pitchFamily="34" charset="0"/>
              </a:rPr>
              <a:t>El </a:t>
            </a:r>
            <a:r>
              <a:rPr lang="en-US" altLang="es-ES" sz="2800" b="1" dirty="0" err="1">
                <a:latin typeface="Calibri" pitchFamily="34" charset="0"/>
              </a:rPr>
              <a:t>problema</a:t>
            </a:r>
            <a:r>
              <a:rPr lang="en-US" altLang="es-ES" sz="2800" b="1" dirty="0">
                <a:latin typeface="Calibri" pitchFamily="34" charset="0"/>
              </a:rPr>
              <a:t> del PM</a:t>
            </a:r>
          </a:p>
        </p:txBody>
      </p:sp>
    </p:spTree>
    <p:extLst>
      <p:ext uri="{BB962C8B-B14F-4D97-AF65-F5344CB8AC3E}">
        <p14:creationId xmlns:p14="http://schemas.microsoft.com/office/powerpoint/2010/main" val="146232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5 CuadroTexto"/>
          <p:cNvSpPr txBox="1">
            <a:spLocks noChangeArrowheads="1"/>
          </p:cNvSpPr>
          <p:nvPr/>
        </p:nvSpPr>
        <p:spPr bwMode="auto">
          <a:xfrm>
            <a:off x="245793" y="1340768"/>
            <a:ext cx="20073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 smtClean="0">
                <a:solidFill>
                  <a:srgbClr val="000000"/>
                </a:solidFill>
                <a:latin typeface="Calibri" pitchFamily="34" charset="0"/>
              </a:rPr>
              <a:t>PM10</a:t>
            </a:r>
            <a:r>
              <a:rPr lang="es-ES" altLang="es-ES" sz="1400" smtClean="0">
                <a:solidFill>
                  <a:srgbClr val="000000"/>
                </a:solidFill>
                <a:latin typeface="Calibri" pitchFamily="34" charset="0"/>
              </a:rPr>
              <a:t> (annual mean)</a:t>
            </a:r>
          </a:p>
        </p:txBody>
      </p:sp>
      <p:sp>
        <p:nvSpPr>
          <p:cNvPr id="134147" name="4 Rectángulo"/>
          <p:cNvSpPr>
            <a:spLocks noChangeArrowheads="1"/>
          </p:cNvSpPr>
          <p:nvPr/>
        </p:nvSpPr>
        <p:spPr bwMode="auto">
          <a:xfrm>
            <a:off x="125847" y="1636050"/>
            <a:ext cx="7767450" cy="2308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1200" smtClean="0">
                <a:solidFill>
                  <a:srgbClr val="000000"/>
                </a:solidFill>
                <a:latin typeface="Calibri" pitchFamily="34" charset="0"/>
              </a:rPr>
              <a:t>1. Road Traffic is the main source contributing to PM10: </a:t>
            </a:r>
            <a:r>
              <a:rPr lang="en-US" altLang="es-ES" sz="1200" smtClean="0">
                <a:solidFill>
                  <a:srgbClr val="FF0000"/>
                </a:solidFill>
                <a:latin typeface="Calibri" pitchFamily="34" charset="0"/>
              </a:rPr>
              <a:t>31-38%</a:t>
            </a:r>
            <a:r>
              <a:rPr lang="en-US" altLang="es-ES" sz="1200" smtClean="0">
                <a:solidFill>
                  <a:srgbClr val="000000"/>
                </a:solidFill>
                <a:latin typeface="Calibri" pitchFamily="34" charset="0"/>
              </a:rPr>
              <a:t> (ATH 23%)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1200" smtClean="0">
                <a:solidFill>
                  <a:srgbClr val="000000"/>
                </a:solidFill>
                <a:latin typeface="Calibri" pitchFamily="34" charset="0"/>
              </a:rPr>
              <a:t>	1.1. </a:t>
            </a:r>
            <a:r>
              <a:rPr lang="en-US" altLang="es-ES" sz="1200" u="sng" smtClean="0">
                <a:solidFill>
                  <a:srgbClr val="000000"/>
                </a:solidFill>
                <a:latin typeface="Calibri" pitchFamily="34" charset="0"/>
              </a:rPr>
              <a:t>Vehicle exhaust + traffic related NO</a:t>
            </a:r>
            <a:r>
              <a:rPr lang="en-US" altLang="es-ES" sz="1200" u="sng" baseline="-25000" smtClean="0">
                <a:solidFill>
                  <a:srgbClr val="000000"/>
                </a:solidFill>
                <a:latin typeface="Calibri" pitchFamily="34" charset="0"/>
              </a:rPr>
              <a:t>3</a:t>
            </a:r>
            <a:r>
              <a:rPr lang="en-US" altLang="es-ES" sz="1200" u="sng" baseline="30000" smtClean="0">
                <a:solidFill>
                  <a:srgbClr val="000000"/>
                </a:solidFill>
                <a:latin typeface="Calibri" pitchFamily="34" charset="0"/>
              </a:rPr>
              <a:t>-</a:t>
            </a:r>
            <a:r>
              <a:rPr lang="en-US" altLang="es-ES" sz="1200" u="sng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s-ES" sz="1200" smtClean="0">
                <a:solidFill>
                  <a:srgbClr val="000000"/>
                </a:solidFill>
                <a:latin typeface="Calibri" pitchFamily="34" charset="0"/>
              </a:rPr>
              <a:t>are the main causes: </a:t>
            </a:r>
            <a:r>
              <a:rPr lang="en-US" altLang="es-ES" sz="1200" smtClean="0">
                <a:solidFill>
                  <a:srgbClr val="FF0000"/>
                </a:solidFill>
                <a:latin typeface="Calibri" pitchFamily="34" charset="0"/>
              </a:rPr>
              <a:t>21-29% </a:t>
            </a:r>
            <a:r>
              <a:rPr lang="en-US" altLang="es-ES" sz="1200" smtClean="0">
                <a:solidFill>
                  <a:srgbClr val="000000"/>
                </a:solidFill>
                <a:latin typeface="Calibri" pitchFamily="34" charset="0"/>
              </a:rPr>
              <a:t>(ATH 15%)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1200" smtClean="0">
                <a:solidFill>
                  <a:srgbClr val="000000"/>
                </a:solidFill>
                <a:latin typeface="Calibri" pitchFamily="34" charset="0"/>
              </a:rPr>
              <a:t>	1.2. </a:t>
            </a:r>
            <a:r>
              <a:rPr lang="en-US" altLang="es-ES" sz="1200" u="sng" smtClean="0">
                <a:solidFill>
                  <a:srgbClr val="000000"/>
                </a:solidFill>
                <a:latin typeface="Calibri" pitchFamily="34" charset="0"/>
              </a:rPr>
              <a:t>Non-exhaust vehicle emissions</a:t>
            </a:r>
            <a:r>
              <a:rPr lang="en-US" altLang="es-ES" sz="1200" smtClean="0">
                <a:solidFill>
                  <a:srgbClr val="000000"/>
                </a:solidFill>
                <a:latin typeface="Calibri" pitchFamily="34" charset="0"/>
              </a:rPr>
              <a:t> are also relevant: </a:t>
            </a:r>
            <a:r>
              <a:rPr lang="en-US" altLang="es-ES" sz="1200" smtClean="0">
                <a:solidFill>
                  <a:srgbClr val="FF0000"/>
                </a:solidFill>
                <a:latin typeface="Calibri" pitchFamily="34" charset="0"/>
              </a:rPr>
              <a:t>8-11%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1200" smtClean="0">
                <a:solidFill>
                  <a:srgbClr val="000000"/>
                </a:solidFill>
                <a:latin typeface="Calibri" pitchFamily="34" charset="0"/>
              </a:rPr>
              <a:t>2. Regional OC and/or SO</a:t>
            </a:r>
            <a:r>
              <a:rPr lang="en-US" altLang="es-ES" sz="1200" baseline="-25000" smtClean="0">
                <a:solidFill>
                  <a:srgbClr val="000000"/>
                </a:solidFill>
                <a:latin typeface="Calibri" pitchFamily="34" charset="0"/>
              </a:rPr>
              <a:t>4</a:t>
            </a:r>
            <a:r>
              <a:rPr lang="en-US" altLang="es-ES" sz="1200" baseline="30000" smtClean="0">
                <a:solidFill>
                  <a:srgbClr val="000000"/>
                </a:solidFill>
                <a:latin typeface="Calibri" pitchFamily="34" charset="0"/>
              </a:rPr>
              <a:t>2-</a:t>
            </a:r>
            <a:r>
              <a:rPr lang="en-US" altLang="es-ES" sz="1200" smtClean="0">
                <a:solidFill>
                  <a:srgbClr val="000000"/>
                </a:solidFill>
                <a:latin typeface="Calibri" pitchFamily="34" charset="0"/>
              </a:rPr>
              <a:t> dominated pollution: </a:t>
            </a:r>
            <a:r>
              <a:rPr lang="en-US" altLang="es-ES" sz="1200" smtClean="0">
                <a:solidFill>
                  <a:srgbClr val="FF0000"/>
                </a:solidFill>
                <a:latin typeface="Calibri" pitchFamily="34" charset="0"/>
              </a:rPr>
              <a:t>20-26%</a:t>
            </a:r>
            <a:r>
              <a:rPr lang="en-US" altLang="es-ES" sz="1200" smtClean="0">
                <a:solidFill>
                  <a:srgbClr val="000000"/>
                </a:solidFill>
                <a:latin typeface="Calibri" pitchFamily="34" charset="0"/>
              </a:rPr>
              <a:t> (POR-TR 10%)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1200" smtClean="0">
                <a:solidFill>
                  <a:srgbClr val="000000"/>
                </a:solidFill>
                <a:latin typeface="Calibri" pitchFamily="34" charset="0"/>
              </a:rPr>
              <a:t>3. Local dust : </a:t>
            </a:r>
            <a:r>
              <a:rPr lang="en-US" altLang="es-ES" sz="1200" smtClean="0">
                <a:solidFill>
                  <a:srgbClr val="FF0000"/>
                </a:solidFill>
                <a:latin typeface="Calibri" pitchFamily="34" charset="0"/>
              </a:rPr>
              <a:t>10-19%</a:t>
            </a:r>
            <a:r>
              <a:rPr lang="en-US" altLang="es-ES" sz="1200" smtClean="0">
                <a:solidFill>
                  <a:srgbClr val="000000"/>
                </a:solidFill>
                <a:latin typeface="Calibri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1200" smtClean="0">
                <a:solidFill>
                  <a:srgbClr val="000000"/>
                </a:solidFill>
                <a:latin typeface="Calibri" pitchFamily="34" charset="0"/>
              </a:rPr>
              <a:t>4. Biomass burning very relevant in POR &amp; FI (</a:t>
            </a:r>
            <a:r>
              <a:rPr lang="en-US" altLang="es-ES" sz="1200" smtClean="0">
                <a:solidFill>
                  <a:srgbClr val="FF0000"/>
                </a:solidFill>
                <a:latin typeface="Calibri" pitchFamily="34" charset="0"/>
              </a:rPr>
              <a:t>14-16%</a:t>
            </a:r>
            <a:r>
              <a:rPr lang="en-US" altLang="es-ES" sz="1200" smtClean="0">
                <a:solidFill>
                  <a:srgbClr val="000000"/>
                </a:solidFill>
                <a:latin typeface="Calibri" pitchFamily="34" charset="0"/>
              </a:rPr>
              <a:t>), less in ATH (</a:t>
            </a:r>
            <a:r>
              <a:rPr lang="en-US" altLang="es-ES" sz="1200" smtClean="0">
                <a:solidFill>
                  <a:srgbClr val="FF0000"/>
                </a:solidFill>
                <a:latin typeface="Calibri" pitchFamily="34" charset="0"/>
              </a:rPr>
              <a:t>7%</a:t>
            </a:r>
            <a:r>
              <a:rPr lang="en-US" altLang="es-ES" sz="1200" smtClean="0">
                <a:solidFill>
                  <a:srgbClr val="000000"/>
                </a:solidFill>
                <a:latin typeface="Calibri" pitchFamily="34" charset="0"/>
              </a:rPr>
              <a:t>) and negligible in BCN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1200" smtClean="0">
                <a:solidFill>
                  <a:srgbClr val="000000"/>
                </a:solidFill>
                <a:latin typeface="Calibri" pitchFamily="34" charset="0"/>
              </a:rPr>
              <a:t>5. Industry BCN </a:t>
            </a:r>
            <a:r>
              <a:rPr lang="en-US" altLang="es-ES" sz="1200" smtClean="0">
                <a:solidFill>
                  <a:srgbClr val="FF0000"/>
                </a:solidFill>
                <a:latin typeface="Calibri" pitchFamily="34" charset="0"/>
              </a:rPr>
              <a:t>11%,  4-5%, </a:t>
            </a:r>
            <a:r>
              <a:rPr lang="en-US" altLang="es-ES" sz="1200" smtClean="0">
                <a:solidFill>
                  <a:srgbClr val="000000"/>
                </a:solidFill>
                <a:latin typeface="Calibri" pitchFamily="34" charset="0"/>
              </a:rPr>
              <a:t>ATH &lt;1%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1200" smtClean="0">
                <a:solidFill>
                  <a:srgbClr val="000000"/>
                </a:solidFill>
                <a:latin typeface="Calibri" pitchFamily="34" charset="0"/>
              </a:rPr>
              <a:t>6. Non traffic-NO</a:t>
            </a:r>
            <a:r>
              <a:rPr lang="en-US" altLang="es-ES" sz="1200" baseline="-25000" smtClean="0">
                <a:solidFill>
                  <a:srgbClr val="000000"/>
                </a:solidFill>
                <a:latin typeface="Calibri" pitchFamily="34" charset="0"/>
              </a:rPr>
              <a:t>3</a:t>
            </a:r>
            <a:r>
              <a:rPr lang="en-US" altLang="es-ES" sz="1200" baseline="30000" smtClean="0">
                <a:solidFill>
                  <a:srgbClr val="000000"/>
                </a:solidFill>
                <a:latin typeface="Calibri" pitchFamily="34" charset="0"/>
              </a:rPr>
              <a:t>-</a:t>
            </a:r>
            <a:r>
              <a:rPr lang="en-US" altLang="es-ES" sz="120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s-ES" sz="1200" smtClean="0">
                <a:solidFill>
                  <a:srgbClr val="FF0000"/>
                </a:solidFill>
                <a:latin typeface="Calibri" pitchFamily="34" charset="0"/>
              </a:rPr>
              <a:t>6-8%</a:t>
            </a:r>
            <a:r>
              <a:rPr lang="en-US" altLang="es-ES" sz="1200" smtClean="0">
                <a:solidFill>
                  <a:srgbClr val="000000"/>
                </a:solidFill>
                <a:latin typeface="Calibri" pitchFamily="34" charset="0"/>
              </a:rPr>
              <a:t> (2% POR)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1200" smtClean="0">
                <a:solidFill>
                  <a:srgbClr val="000000"/>
                </a:solidFill>
                <a:latin typeface="Calibri" pitchFamily="34" charset="0"/>
              </a:rPr>
              <a:t>7. Shipping </a:t>
            </a:r>
            <a:r>
              <a:rPr lang="en-US" altLang="es-ES" sz="1200" smtClean="0">
                <a:solidFill>
                  <a:srgbClr val="FF0000"/>
                </a:solidFill>
                <a:latin typeface="Calibri" pitchFamily="34" charset="0"/>
              </a:rPr>
              <a:t>4%</a:t>
            </a:r>
            <a:r>
              <a:rPr lang="en-US" altLang="es-ES" sz="1200" smtClean="0">
                <a:solidFill>
                  <a:srgbClr val="000000"/>
                </a:solidFill>
                <a:latin typeface="Calibri" pitchFamily="34" charset="0"/>
              </a:rPr>
              <a:t> in coastal sites</a:t>
            </a:r>
          </a:p>
          <a:p>
            <a:pPr eaLnBrk="1" hangingPunct="1">
              <a:spcBef>
                <a:spcPct val="0"/>
              </a:spcBef>
              <a:buFont typeface="Times New Roman" pitchFamily="18" charset="0"/>
              <a:buNone/>
            </a:pPr>
            <a:r>
              <a:rPr lang="en-US" altLang="es-ES" sz="1200" smtClean="0">
                <a:solidFill>
                  <a:srgbClr val="000000"/>
                </a:solidFill>
                <a:latin typeface="Calibri" pitchFamily="34" charset="0"/>
              </a:rPr>
              <a:t>8. African dust ATH </a:t>
            </a:r>
            <a:r>
              <a:rPr lang="en-US" altLang="es-ES" sz="1200" smtClean="0">
                <a:solidFill>
                  <a:srgbClr val="FF0000"/>
                </a:solidFill>
                <a:latin typeface="Calibri" pitchFamily="34" charset="0"/>
              </a:rPr>
              <a:t>14%, </a:t>
            </a:r>
            <a:r>
              <a:rPr lang="en-US" altLang="es-ES" sz="1200" smtClean="0">
                <a:solidFill>
                  <a:srgbClr val="000000"/>
                </a:solidFill>
                <a:latin typeface="Calibri" pitchFamily="34" charset="0"/>
              </a:rPr>
              <a:t>1-4%</a:t>
            </a:r>
          </a:p>
          <a:p>
            <a:pPr eaLnBrk="1" hangingPunct="1">
              <a:spcBef>
                <a:spcPct val="0"/>
              </a:spcBef>
              <a:buFont typeface="Times New Roman" pitchFamily="18" charset="0"/>
              <a:buNone/>
            </a:pPr>
            <a:r>
              <a:rPr lang="en-US" altLang="es-ES" sz="1200" smtClean="0">
                <a:solidFill>
                  <a:srgbClr val="000000"/>
                </a:solidFill>
                <a:latin typeface="Calibri" pitchFamily="34" charset="0"/>
              </a:rPr>
              <a:t>9. Sea salt POR </a:t>
            </a:r>
            <a:r>
              <a:rPr lang="en-US" altLang="es-ES" sz="1200" smtClean="0">
                <a:solidFill>
                  <a:srgbClr val="FF0000"/>
                </a:solidFill>
                <a:latin typeface="Calibri" pitchFamily="34" charset="0"/>
              </a:rPr>
              <a:t>13%, 4-8%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ES" sz="1200" smtClean="0">
                <a:solidFill>
                  <a:srgbClr val="000000"/>
                </a:solidFill>
                <a:latin typeface="Calibri" pitchFamily="34" charset="0"/>
              </a:rPr>
              <a:t>10. Anthropogenic dust (Local dust + Non exhaust) reaches </a:t>
            </a:r>
            <a:r>
              <a:rPr lang="en-US" altLang="es-ES" sz="1200" smtClean="0">
                <a:solidFill>
                  <a:srgbClr val="FF0000"/>
                </a:solidFill>
                <a:latin typeface="Calibri" pitchFamily="34" charset="0"/>
              </a:rPr>
              <a:t>19-25%</a:t>
            </a:r>
          </a:p>
        </p:txBody>
      </p:sp>
      <p:grpSp>
        <p:nvGrpSpPr>
          <p:cNvPr id="5" name="4 Grupo"/>
          <p:cNvGrpSpPr>
            <a:grpSpLocks/>
          </p:cNvGrpSpPr>
          <p:nvPr/>
        </p:nvGrpSpPr>
        <p:grpSpPr bwMode="auto">
          <a:xfrm>
            <a:off x="47749" y="4005064"/>
            <a:ext cx="8315213" cy="2647950"/>
            <a:chOff x="14651" y="3594726"/>
            <a:chExt cx="8555037" cy="2646555"/>
          </a:xfrm>
        </p:grpSpPr>
        <p:sp>
          <p:nvSpPr>
            <p:cNvPr id="134177" name="7 CuadroTexto"/>
            <p:cNvSpPr txBox="1">
              <a:spLocks noChangeArrowheads="1"/>
            </p:cNvSpPr>
            <p:nvPr/>
          </p:nvSpPr>
          <p:spPr bwMode="auto">
            <a:xfrm>
              <a:off x="146197" y="3594726"/>
              <a:ext cx="1961271" cy="36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 smtClean="0">
                  <a:solidFill>
                    <a:srgbClr val="000000"/>
                  </a:solidFill>
                  <a:latin typeface="Calibri" pitchFamily="34" charset="0"/>
                </a:rPr>
                <a:t>PM2.5 </a:t>
              </a:r>
              <a:r>
                <a:rPr lang="es-ES" altLang="es-ES" sz="1400" smtClean="0">
                  <a:solidFill>
                    <a:srgbClr val="000000"/>
                  </a:solidFill>
                  <a:latin typeface="Calibri" pitchFamily="34" charset="0"/>
                </a:rPr>
                <a:t>(annual mean)</a:t>
              </a:r>
            </a:p>
          </p:txBody>
        </p:sp>
        <p:sp>
          <p:nvSpPr>
            <p:cNvPr id="134178" name="6 Rectángulo"/>
            <p:cNvSpPr>
              <a:spLocks noChangeArrowheads="1"/>
            </p:cNvSpPr>
            <p:nvPr/>
          </p:nvSpPr>
          <p:spPr bwMode="auto">
            <a:xfrm>
              <a:off x="14651" y="3933056"/>
              <a:ext cx="8555037" cy="23082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s-ES" sz="1200" smtClean="0">
                  <a:solidFill>
                    <a:srgbClr val="000000"/>
                  </a:solidFill>
                  <a:latin typeface="Calibri" pitchFamily="34" charset="0"/>
                </a:rPr>
                <a:t>1. Road Traffic is the main source contributing to PM2.5: </a:t>
              </a:r>
              <a:r>
                <a:rPr lang="en-US" altLang="es-ES" sz="1200" smtClean="0">
                  <a:solidFill>
                    <a:srgbClr val="FF0000"/>
                  </a:solidFill>
                  <a:latin typeface="Calibri" pitchFamily="34" charset="0"/>
                </a:rPr>
                <a:t>28-39%</a:t>
              </a:r>
              <a:r>
                <a:rPr lang="en-US" altLang="es-ES" sz="1200" smtClean="0">
                  <a:solidFill>
                    <a:srgbClr val="000000"/>
                  </a:solidFill>
                  <a:latin typeface="Calibri" pitchFamily="34" charset="0"/>
                </a:rPr>
                <a:t> (ATH </a:t>
              </a:r>
              <a:r>
                <a:rPr lang="en-US" altLang="es-ES" sz="1200" smtClean="0">
                  <a:solidFill>
                    <a:srgbClr val="FF0000"/>
                  </a:solidFill>
                  <a:latin typeface="Calibri" pitchFamily="34" charset="0"/>
                </a:rPr>
                <a:t>22%</a:t>
              </a:r>
              <a:r>
                <a:rPr lang="en-US" altLang="es-ES" sz="1200" smtClean="0">
                  <a:solidFill>
                    <a:srgbClr val="000000"/>
                  </a:solidFill>
                  <a:latin typeface="Calibri" pitchFamily="34" charset="0"/>
                </a:rPr>
                <a:t>)	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s-ES" sz="1200" smtClean="0">
                  <a:solidFill>
                    <a:srgbClr val="000000"/>
                  </a:solidFill>
                  <a:latin typeface="Calibri" pitchFamily="34" charset="0"/>
                </a:rPr>
                <a:t>	1.1. </a:t>
              </a:r>
              <a:r>
                <a:rPr lang="en-US" altLang="es-ES" sz="1200" u="sng" smtClean="0">
                  <a:solidFill>
                    <a:srgbClr val="000000"/>
                  </a:solidFill>
                  <a:latin typeface="Calibri" pitchFamily="34" charset="0"/>
                </a:rPr>
                <a:t>Vehicle exhaust + traffic related NO</a:t>
              </a:r>
              <a:r>
                <a:rPr lang="en-US" altLang="es-ES" sz="1200" u="sng" baseline="-25000" smtClean="0">
                  <a:solidFill>
                    <a:srgbClr val="000000"/>
                  </a:solidFill>
                  <a:latin typeface="Calibri" pitchFamily="34" charset="0"/>
                </a:rPr>
                <a:t>3</a:t>
              </a:r>
              <a:r>
                <a:rPr lang="en-US" altLang="es-ES" sz="1200" u="sng" baseline="30000" smtClean="0">
                  <a:solidFill>
                    <a:srgbClr val="000000"/>
                  </a:solidFill>
                  <a:latin typeface="Calibri" pitchFamily="34" charset="0"/>
                </a:rPr>
                <a:t>-</a:t>
              </a:r>
              <a:r>
                <a:rPr lang="en-US" altLang="es-ES" sz="1200" u="sng" smtClean="0">
                  <a:solidFill>
                    <a:srgbClr val="000000"/>
                  </a:solidFill>
                  <a:latin typeface="Calibri" pitchFamily="34" charset="0"/>
                </a:rPr>
                <a:t> are the main causes: </a:t>
              </a:r>
              <a:r>
                <a:rPr lang="en-US" altLang="es-ES" sz="1200" u="sng" smtClean="0">
                  <a:solidFill>
                    <a:srgbClr val="FF0000"/>
                  </a:solidFill>
                  <a:latin typeface="Calibri" pitchFamily="34" charset="0"/>
                </a:rPr>
                <a:t>25-34% </a:t>
              </a:r>
              <a:r>
                <a:rPr lang="en-US" altLang="es-ES" sz="1200" u="sng" smtClean="0">
                  <a:solidFill>
                    <a:srgbClr val="000000"/>
                  </a:solidFill>
                  <a:latin typeface="Calibri" pitchFamily="34" charset="0"/>
                </a:rPr>
                <a:t>(ATH 17%)</a:t>
              </a:r>
              <a:r>
                <a:rPr lang="en-US" altLang="es-ES" sz="1200" smtClean="0">
                  <a:solidFill>
                    <a:srgbClr val="000000"/>
                  </a:solidFill>
                  <a:latin typeface="Calibri" pitchFamily="34" charset="0"/>
                </a:rPr>
                <a:t>	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s-ES" sz="1200" smtClean="0">
                  <a:solidFill>
                    <a:srgbClr val="000000"/>
                  </a:solidFill>
                  <a:latin typeface="Calibri" pitchFamily="34" charset="0"/>
                </a:rPr>
                <a:t>	1.2. </a:t>
              </a:r>
              <a:r>
                <a:rPr lang="en-US" altLang="es-ES" sz="1200" u="sng" smtClean="0">
                  <a:solidFill>
                    <a:srgbClr val="000000"/>
                  </a:solidFill>
                  <a:latin typeface="Calibri" pitchFamily="34" charset="0"/>
                </a:rPr>
                <a:t>Non-exhaust vehicle emissions are also relevant: </a:t>
              </a:r>
              <a:r>
                <a:rPr lang="en-US" altLang="es-ES" sz="1200" u="sng" smtClean="0">
                  <a:solidFill>
                    <a:srgbClr val="FF0000"/>
                  </a:solidFill>
                  <a:latin typeface="Calibri" pitchFamily="34" charset="0"/>
                </a:rPr>
                <a:t>5-9%</a:t>
              </a:r>
              <a:r>
                <a:rPr lang="en-US" altLang="es-ES" sz="1200" u="sng" smtClean="0">
                  <a:solidFill>
                    <a:srgbClr val="000000"/>
                  </a:solidFill>
                  <a:latin typeface="Calibri" pitchFamily="34" charset="0"/>
                </a:rPr>
                <a:t> (BCN&amp;FI 1-2%	)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s-ES" sz="1200" smtClean="0">
                  <a:solidFill>
                    <a:srgbClr val="000000"/>
                  </a:solidFill>
                  <a:latin typeface="Calibri" pitchFamily="34" charset="0"/>
                </a:rPr>
                <a:t>2. Regional OC and/or SO</a:t>
              </a:r>
              <a:r>
                <a:rPr lang="en-US" altLang="es-ES" sz="1200" baseline="-25000" smtClean="0">
                  <a:solidFill>
                    <a:srgbClr val="000000"/>
                  </a:solidFill>
                  <a:latin typeface="Calibri" pitchFamily="34" charset="0"/>
                </a:rPr>
                <a:t>4</a:t>
              </a:r>
              <a:r>
                <a:rPr lang="en-US" altLang="es-ES" sz="1200" baseline="30000" smtClean="0">
                  <a:solidFill>
                    <a:srgbClr val="000000"/>
                  </a:solidFill>
                  <a:latin typeface="Calibri" pitchFamily="34" charset="0"/>
                </a:rPr>
                <a:t>2-</a:t>
              </a:r>
              <a:r>
                <a:rPr lang="en-US" altLang="es-ES" sz="1200" smtClean="0">
                  <a:solidFill>
                    <a:srgbClr val="000000"/>
                  </a:solidFill>
                  <a:latin typeface="Calibri" pitchFamily="34" charset="0"/>
                </a:rPr>
                <a:t> dominated pollution: </a:t>
              </a:r>
              <a:r>
                <a:rPr lang="en-US" altLang="es-ES" sz="1200" smtClean="0">
                  <a:solidFill>
                    <a:srgbClr val="FF0000"/>
                  </a:solidFill>
                  <a:latin typeface="Calibri" pitchFamily="34" charset="0"/>
                </a:rPr>
                <a:t>19-37%</a:t>
              </a:r>
              <a:r>
                <a:rPr lang="en-US" altLang="es-ES" sz="1200" smtClean="0">
                  <a:solidFill>
                    <a:srgbClr val="000000"/>
                  </a:solidFill>
                  <a:latin typeface="Calibri" pitchFamily="34" charset="0"/>
                </a:rPr>
                <a:t> (POR </a:t>
              </a:r>
              <a:r>
                <a:rPr lang="en-US" altLang="es-ES" sz="1200" smtClean="0">
                  <a:solidFill>
                    <a:srgbClr val="FF0000"/>
                  </a:solidFill>
                  <a:latin typeface="Calibri" pitchFamily="34" charset="0"/>
                </a:rPr>
                <a:t>13%</a:t>
              </a:r>
              <a:r>
                <a:rPr lang="en-US" altLang="es-ES" sz="1200" smtClean="0">
                  <a:solidFill>
                    <a:srgbClr val="000000"/>
                  </a:solidFill>
                  <a:latin typeface="Calibri" pitchFamily="34" charset="0"/>
                </a:rPr>
                <a:t>)	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s-ES" sz="1200" smtClean="0">
                  <a:solidFill>
                    <a:srgbClr val="000000"/>
                  </a:solidFill>
                  <a:latin typeface="Calibri" pitchFamily="34" charset="0"/>
                </a:rPr>
                <a:t>3. Local dust: POR </a:t>
              </a:r>
              <a:r>
                <a:rPr lang="en-US" altLang="es-ES" sz="1200" smtClean="0">
                  <a:solidFill>
                    <a:srgbClr val="FF0000"/>
                  </a:solidFill>
                  <a:latin typeface="Calibri" pitchFamily="34" charset="0"/>
                </a:rPr>
                <a:t>16%</a:t>
              </a:r>
              <a:r>
                <a:rPr lang="en-US" altLang="es-ES" sz="1200" smtClean="0">
                  <a:solidFill>
                    <a:srgbClr val="000000"/>
                  </a:solidFill>
                  <a:latin typeface="Calibri" pitchFamily="34" charset="0"/>
                </a:rPr>
                <a:t>, </a:t>
              </a:r>
              <a:r>
                <a:rPr lang="en-US" altLang="es-ES" sz="1200" smtClean="0">
                  <a:solidFill>
                    <a:srgbClr val="FF0000"/>
                  </a:solidFill>
                  <a:latin typeface="Calibri" pitchFamily="34" charset="0"/>
                </a:rPr>
                <a:t>2-6%</a:t>
              </a:r>
              <a:r>
                <a:rPr lang="en-US" altLang="es-ES" sz="1200" smtClean="0">
                  <a:solidFill>
                    <a:srgbClr val="000000"/>
                  </a:solidFill>
                  <a:latin typeface="Calibri" pitchFamily="34" charset="0"/>
                </a:rPr>
                <a:t> 	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s-ES" sz="1200" smtClean="0">
                  <a:solidFill>
                    <a:srgbClr val="000000"/>
                  </a:solidFill>
                  <a:latin typeface="Calibri" pitchFamily="34" charset="0"/>
                </a:rPr>
                <a:t>4. Biomass burning very relevant in MLN, FI &amp; POR (</a:t>
              </a:r>
              <a:r>
                <a:rPr lang="en-US" altLang="es-ES" sz="1200" smtClean="0">
                  <a:solidFill>
                    <a:srgbClr val="FF0000"/>
                  </a:solidFill>
                  <a:latin typeface="Calibri" pitchFamily="34" charset="0"/>
                </a:rPr>
                <a:t>18-21%</a:t>
              </a:r>
              <a:r>
                <a:rPr lang="en-US" altLang="es-ES" sz="1200" smtClean="0">
                  <a:solidFill>
                    <a:srgbClr val="000000"/>
                  </a:solidFill>
                  <a:latin typeface="Calibri" pitchFamily="34" charset="0"/>
                </a:rPr>
                <a:t>), less in ATH (</a:t>
              </a:r>
              <a:r>
                <a:rPr lang="en-US" altLang="es-ES" sz="1200" smtClean="0">
                  <a:solidFill>
                    <a:srgbClr val="FF0000"/>
                  </a:solidFill>
                  <a:latin typeface="Calibri" pitchFamily="34" charset="0"/>
                </a:rPr>
                <a:t>10%</a:t>
              </a:r>
              <a:r>
                <a:rPr lang="en-US" altLang="es-ES" sz="1200" smtClean="0">
                  <a:solidFill>
                    <a:srgbClr val="000000"/>
                  </a:solidFill>
                  <a:latin typeface="Calibri" pitchFamily="34" charset="0"/>
                </a:rPr>
                <a:t>) and negligible in BCN	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s-ES" sz="1200" smtClean="0">
                  <a:solidFill>
                    <a:srgbClr val="000000"/>
                  </a:solidFill>
                  <a:latin typeface="Calibri" pitchFamily="34" charset="0"/>
                </a:rPr>
                <a:t>5. Industry </a:t>
              </a:r>
              <a:r>
                <a:rPr lang="en-US" altLang="es-ES" sz="1200" smtClean="0">
                  <a:solidFill>
                    <a:srgbClr val="FF0000"/>
                  </a:solidFill>
                  <a:latin typeface="Calibri" pitchFamily="34" charset="0"/>
                </a:rPr>
                <a:t>5-12%</a:t>
              </a:r>
              <a:r>
                <a:rPr lang="en-US" altLang="es-ES" sz="1200" smtClean="0">
                  <a:solidFill>
                    <a:srgbClr val="000000"/>
                  </a:solidFill>
                  <a:latin typeface="Calibri" pitchFamily="34" charset="0"/>
                </a:rPr>
                <a:t>, ATH &lt;1%	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es-ES" sz="1200" smtClean="0">
                  <a:solidFill>
                    <a:srgbClr val="000000"/>
                  </a:solidFill>
                  <a:latin typeface="Calibri" pitchFamily="34" charset="0"/>
                </a:rPr>
                <a:t>6. Non traffic-NO</a:t>
              </a:r>
              <a:r>
                <a:rPr lang="it-IT" altLang="es-ES" sz="1200" baseline="-25000" smtClean="0">
                  <a:solidFill>
                    <a:srgbClr val="000000"/>
                  </a:solidFill>
                  <a:latin typeface="Calibri" pitchFamily="34" charset="0"/>
                </a:rPr>
                <a:t>3</a:t>
              </a:r>
              <a:r>
                <a:rPr lang="it-IT" altLang="es-ES" sz="1200" baseline="30000" smtClean="0">
                  <a:solidFill>
                    <a:srgbClr val="000000"/>
                  </a:solidFill>
                  <a:latin typeface="Calibri" pitchFamily="34" charset="0"/>
                </a:rPr>
                <a:t>-</a:t>
              </a:r>
              <a:r>
                <a:rPr lang="it-IT" altLang="es-ES" sz="1200" smtClean="0">
                  <a:solidFill>
                    <a:srgbClr val="000000"/>
                  </a:solidFill>
                  <a:latin typeface="Calibri" pitchFamily="34" charset="0"/>
                </a:rPr>
                <a:t> </a:t>
              </a:r>
              <a:r>
                <a:rPr lang="it-IT" altLang="es-ES" sz="1200" smtClean="0">
                  <a:solidFill>
                    <a:srgbClr val="FF0000"/>
                  </a:solidFill>
                  <a:latin typeface="Calibri" pitchFamily="34" charset="0"/>
                </a:rPr>
                <a:t>3-6% </a:t>
              </a:r>
              <a:r>
                <a:rPr lang="it-IT" altLang="es-ES" sz="1200" smtClean="0">
                  <a:solidFill>
                    <a:srgbClr val="000000"/>
                  </a:solidFill>
                  <a:latin typeface="Calibri" pitchFamily="34" charset="0"/>
                </a:rPr>
                <a:t>(POR </a:t>
              </a:r>
              <a:r>
                <a:rPr lang="it-IT" altLang="es-ES" sz="1200" smtClean="0">
                  <a:solidFill>
                    <a:srgbClr val="FF0000"/>
                  </a:solidFill>
                  <a:latin typeface="Calibri" pitchFamily="34" charset="0"/>
                </a:rPr>
                <a:t>1%</a:t>
              </a:r>
              <a:r>
                <a:rPr lang="it-IT" altLang="es-ES" sz="1200" smtClean="0">
                  <a:solidFill>
                    <a:srgbClr val="000000"/>
                  </a:solidFill>
                  <a:latin typeface="Calibri" pitchFamily="34" charset="0"/>
                </a:rPr>
                <a:t>)	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s-ES" sz="1200" smtClean="0">
                  <a:solidFill>
                    <a:srgbClr val="000000"/>
                  </a:solidFill>
                  <a:latin typeface="Calibri" pitchFamily="34" charset="0"/>
                </a:rPr>
                <a:t>7. Shipping </a:t>
              </a:r>
              <a:r>
                <a:rPr lang="en-US" altLang="es-ES" sz="1200" smtClean="0">
                  <a:solidFill>
                    <a:srgbClr val="FF0000"/>
                  </a:solidFill>
                  <a:latin typeface="Calibri" pitchFamily="34" charset="0"/>
                </a:rPr>
                <a:t>5-7%</a:t>
              </a:r>
              <a:r>
                <a:rPr lang="en-US" altLang="es-ES" sz="1200" smtClean="0">
                  <a:solidFill>
                    <a:srgbClr val="000000"/>
                  </a:solidFill>
                  <a:latin typeface="Calibri" pitchFamily="34" charset="0"/>
                </a:rPr>
                <a:t> in coastal sites	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s-ES" sz="1200" smtClean="0">
                  <a:solidFill>
                    <a:srgbClr val="000000"/>
                  </a:solidFill>
                  <a:latin typeface="Calibri" pitchFamily="34" charset="0"/>
                </a:rPr>
                <a:t>8. African dust: ATH </a:t>
              </a:r>
              <a:r>
                <a:rPr lang="en-US" altLang="es-ES" sz="1200" smtClean="0">
                  <a:solidFill>
                    <a:srgbClr val="FF0000"/>
                  </a:solidFill>
                  <a:latin typeface="Calibri" pitchFamily="34" charset="0"/>
                </a:rPr>
                <a:t>6%,</a:t>
              </a:r>
              <a:r>
                <a:rPr lang="en-US" altLang="es-ES" sz="1200" smtClean="0">
                  <a:solidFill>
                    <a:srgbClr val="000000"/>
                  </a:solidFill>
                  <a:latin typeface="Calibri" pitchFamily="34" charset="0"/>
                </a:rPr>
                <a:t> &lt;1%</a:t>
              </a:r>
              <a:endParaRPr lang="en-US" altLang="es-ES" sz="1200" smtClean="0">
                <a:solidFill>
                  <a:srgbClr val="FF0000"/>
                </a:solidFill>
                <a:latin typeface="Calibri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200" smtClean="0">
                  <a:solidFill>
                    <a:srgbClr val="000000"/>
                  </a:solidFill>
                  <a:latin typeface="Calibri" pitchFamily="34" charset="0"/>
                </a:rPr>
                <a:t>9. Sea salt POR </a:t>
              </a:r>
              <a:r>
                <a:rPr lang="es-ES" altLang="es-ES" sz="1200" smtClean="0">
                  <a:solidFill>
                    <a:srgbClr val="FF0000"/>
                  </a:solidFill>
                  <a:latin typeface="Calibri" pitchFamily="34" charset="0"/>
                </a:rPr>
                <a:t>5%, </a:t>
              </a:r>
              <a:r>
                <a:rPr lang="es-ES" altLang="es-ES" sz="1200" smtClean="0">
                  <a:solidFill>
                    <a:srgbClr val="000000"/>
                  </a:solidFill>
                  <a:latin typeface="Calibri" pitchFamily="34" charset="0"/>
                </a:rPr>
                <a:t>&lt;1-3%, 	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s-ES" sz="1200" smtClean="0">
                  <a:solidFill>
                    <a:srgbClr val="000000"/>
                  </a:solidFill>
                  <a:latin typeface="Calibri" pitchFamily="34" charset="0"/>
                </a:rPr>
                <a:t>10. Anthropogenic dust (Local dust + Non exhaust) reaches </a:t>
              </a:r>
              <a:r>
                <a:rPr lang="en-US" altLang="es-ES" sz="1200" smtClean="0">
                  <a:solidFill>
                    <a:srgbClr val="FF0000"/>
                  </a:solidFill>
                  <a:latin typeface="Calibri" pitchFamily="34" charset="0"/>
                </a:rPr>
                <a:t>10-21%</a:t>
              </a:r>
              <a:r>
                <a:rPr lang="en-US" altLang="es-ES" sz="1200" smtClean="0">
                  <a:solidFill>
                    <a:srgbClr val="000000"/>
                  </a:solidFill>
                  <a:latin typeface="Calibri" pitchFamily="34" charset="0"/>
                </a:rPr>
                <a:t>, BCN </a:t>
              </a:r>
              <a:r>
                <a:rPr lang="en-US" altLang="es-ES" sz="1200" smtClean="0">
                  <a:solidFill>
                    <a:srgbClr val="FF0000"/>
                  </a:solidFill>
                  <a:latin typeface="Calibri" pitchFamily="34" charset="0"/>
                </a:rPr>
                <a:t>7%</a:t>
              </a:r>
              <a:r>
                <a:rPr lang="en-US" altLang="es-ES" sz="1200" smtClean="0">
                  <a:solidFill>
                    <a:srgbClr val="000000"/>
                  </a:solidFill>
                  <a:latin typeface="Calibri" pitchFamily="34" charset="0"/>
                </a:rPr>
                <a:t>, FI </a:t>
              </a:r>
              <a:r>
                <a:rPr lang="en-US" altLang="es-ES" sz="1200" smtClean="0">
                  <a:solidFill>
                    <a:srgbClr val="FF0000"/>
                  </a:solidFill>
                  <a:latin typeface="Calibri" pitchFamily="34" charset="0"/>
                </a:rPr>
                <a:t>4%</a:t>
              </a:r>
              <a:r>
                <a:rPr lang="en-US" altLang="es-ES" sz="1200" smtClean="0">
                  <a:solidFill>
                    <a:srgbClr val="000000"/>
                  </a:solidFill>
                  <a:latin typeface="Calibri" pitchFamily="34" charset="0"/>
                </a:rPr>
                <a:t>	</a:t>
              </a:r>
            </a:p>
          </p:txBody>
        </p:sp>
      </p:grpSp>
      <p:grpSp>
        <p:nvGrpSpPr>
          <p:cNvPr id="8" name="7 Grupo"/>
          <p:cNvGrpSpPr>
            <a:grpSpLocks/>
          </p:cNvGrpSpPr>
          <p:nvPr/>
        </p:nvGrpSpPr>
        <p:grpSpPr bwMode="auto">
          <a:xfrm>
            <a:off x="341748" y="1348708"/>
            <a:ext cx="8802252" cy="2604508"/>
            <a:chOff x="277157" y="980728"/>
            <a:chExt cx="9056791" cy="2607199"/>
          </a:xfrm>
        </p:grpSpPr>
        <p:sp>
          <p:nvSpPr>
            <p:cNvPr id="134165" name="4 Rectángulo"/>
            <p:cNvSpPr>
              <a:spLocks noChangeArrowheads="1"/>
            </p:cNvSpPr>
            <p:nvPr/>
          </p:nvSpPr>
          <p:spPr bwMode="auto">
            <a:xfrm>
              <a:off x="6084168" y="1277218"/>
              <a:ext cx="3249780" cy="23107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s-ES" sz="1200" dirty="0" smtClean="0">
                  <a:solidFill>
                    <a:srgbClr val="FF0000"/>
                  </a:solidFill>
                  <a:latin typeface="Calibri" pitchFamily="34" charset="0"/>
                </a:rPr>
                <a:t>36-45%</a:t>
              </a:r>
              <a:r>
                <a:rPr lang="en-US" altLang="es-ES" sz="1200" dirty="0" smtClean="0">
                  <a:solidFill>
                    <a:srgbClr val="000000"/>
                  </a:solidFill>
                  <a:latin typeface="Calibri" pitchFamily="34" charset="0"/>
                </a:rPr>
                <a:t> (ATH 15%)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s-ES" sz="1200" dirty="0" smtClean="0">
                  <a:solidFill>
                    <a:srgbClr val="FF0000"/>
                  </a:solidFill>
                  <a:latin typeface="Calibri" pitchFamily="34" charset="0"/>
                </a:rPr>
                <a:t>	</a:t>
              </a:r>
              <a:r>
                <a:rPr lang="en-US" altLang="es-ES" sz="1200" u="sng" dirty="0" smtClean="0">
                  <a:solidFill>
                    <a:srgbClr val="FF0000"/>
                  </a:solidFill>
                  <a:latin typeface="Calibri" pitchFamily="34" charset="0"/>
                </a:rPr>
                <a:t>30-34% </a:t>
              </a:r>
              <a:r>
                <a:rPr lang="en-US" altLang="es-ES" sz="1200" u="sng" dirty="0" smtClean="0">
                  <a:solidFill>
                    <a:srgbClr val="000000"/>
                  </a:solidFill>
                  <a:latin typeface="Calibri" pitchFamily="34" charset="0"/>
                </a:rPr>
                <a:t>(ATH 6%)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s-ES" sz="1200" dirty="0" smtClean="0">
                  <a:solidFill>
                    <a:srgbClr val="FF0000"/>
                  </a:solidFill>
                  <a:latin typeface="Calibri" pitchFamily="34" charset="0"/>
                </a:rPr>
                <a:t>	</a:t>
              </a:r>
              <a:r>
                <a:rPr lang="en-US" altLang="es-ES" sz="1200" u="sng" dirty="0" smtClean="0">
                  <a:solidFill>
                    <a:srgbClr val="FF0000"/>
                  </a:solidFill>
                  <a:latin typeface="Calibri" pitchFamily="34" charset="0"/>
                </a:rPr>
                <a:t>18-29% </a:t>
              </a:r>
              <a:r>
                <a:rPr lang="en-US" altLang="es-ES" sz="1200" u="sng" dirty="0" smtClean="0">
                  <a:solidFill>
                    <a:srgbClr val="000000"/>
                  </a:solidFill>
                  <a:latin typeface="Calibri" pitchFamily="34" charset="0"/>
                </a:rPr>
                <a:t>(ATH 3%, POR 6%)</a:t>
              </a:r>
              <a:endParaRPr lang="es-ES" altLang="es-ES" sz="1200" u="sng" dirty="0" smtClean="0">
                <a:solidFill>
                  <a:srgbClr val="000000"/>
                </a:solidFill>
                <a:latin typeface="Calibri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s-ES" sz="1200" dirty="0" smtClean="0">
                  <a:solidFill>
                    <a:srgbClr val="000000"/>
                  </a:solidFill>
                  <a:latin typeface="Calibri" pitchFamily="34" charset="0"/>
                </a:rPr>
                <a:t>BCN </a:t>
              </a:r>
              <a:r>
                <a:rPr lang="en-US" altLang="es-ES" sz="1200" dirty="0" smtClean="0">
                  <a:solidFill>
                    <a:srgbClr val="FF0000"/>
                  </a:solidFill>
                  <a:latin typeface="Calibri" pitchFamily="34" charset="0"/>
                </a:rPr>
                <a:t>19%, </a:t>
              </a:r>
              <a:r>
                <a:rPr lang="en-US" altLang="es-ES" sz="1200" dirty="0" smtClean="0">
                  <a:solidFill>
                    <a:srgbClr val="000000"/>
                  </a:solidFill>
                  <a:latin typeface="Calibri" pitchFamily="34" charset="0"/>
                </a:rPr>
                <a:t>2-6%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s-ES" sz="1200" dirty="0" smtClean="0">
                  <a:solidFill>
                    <a:srgbClr val="000000"/>
                  </a:solidFill>
                  <a:latin typeface="Calibri" pitchFamily="34" charset="0"/>
                </a:rPr>
                <a:t>POR </a:t>
              </a:r>
              <a:r>
                <a:rPr lang="en-US" altLang="es-ES" sz="1200" dirty="0" smtClean="0">
                  <a:solidFill>
                    <a:srgbClr val="FF0000"/>
                  </a:solidFill>
                  <a:latin typeface="Calibri" pitchFamily="34" charset="0"/>
                </a:rPr>
                <a:t>27%, </a:t>
              </a:r>
              <a:r>
                <a:rPr lang="en-US" altLang="es-ES" sz="1200" dirty="0" smtClean="0">
                  <a:solidFill>
                    <a:srgbClr val="000000"/>
                  </a:solidFill>
                  <a:latin typeface="Calibri" pitchFamily="34" charset="0"/>
                </a:rPr>
                <a:t>1-4%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s-ES" sz="1200" dirty="0" smtClean="0">
                  <a:solidFill>
                    <a:srgbClr val="000000"/>
                  </a:solidFill>
                  <a:latin typeface="Calibri" pitchFamily="34" charset="0"/>
                </a:rPr>
                <a:t>POR &amp; FI (</a:t>
              </a:r>
              <a:r>
                <a:rPr lang="en-US" altLang="es-ES" sz="1200" dirty="0" smtClean="0">
                  <a:solidFill>
                    <a:srgbClr val="FF0000"/>
                  </a:solidFill>
                  <a:latin typeface="Calibri" pitchFamily="34" charset="0"/>
                </a:rPr>
                <a:t>25-30%</a:t>
              </a:r>
              <a:r>
                <a:rPr lang="en-US" altLang="es-ES" sz="1200" dirty="0" smtClean="0">
                  <a:solidFill>
                    <a:srgbClr val="000000"/>
                  </a:solidFill>
                  <a:latin typeface="Calibri" pitchFamily="34" charset="0"/>
                </a:rPr>
                <a:t>), ATH 1%, negligible in BCN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s-ES" sz="1200" dirty="0" smtClean="0">
                  <a:solidFill>
                    <a:srgbClr val="000000"/>
                  </a:solidFill>
                  <a:latin typeface="Calibri" pitchFamily="34" charset="0"/>
                </a:rPr>
                <a:t>BCN </a:t>
              </a:r>
              <a:r>
                <a:rPr lang="en-US" altLang="es-ES" sz="1200" dirty="0" smtClean="0">
                  <a:solidFill>
                    <a:srgbClr val="FF0000"/>
                  </a:solidFill>
                  <a:latin typeface="Calibri" pitchFamily="34" charset="0"/>
                </a:rPr>
                <a:t>17%, </a:t>
              </a:r>
              <a:r>
                <a:rPr lang="en-US" altLang="es-ES" sz="1200" dirty="0" smtClean="0">
                  <a:solidFill>
                    <a:srgbClr val="000000"/>
                  </a:solidFill>
                  <a:latin typeface="Calibri" pitchFamily="34" charset="0"/>
                </a:rPr>
                <a:t> &lt;1-3%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s-ES" sz="1200" dirty="0" smtClean="0">
                  <a:solidFill>
                    <a:srgbClr val="000000"/>
                  </a:solidFill>
                  <a:latin typeface="Calibri" pitchFamily="34" charset="0"/>
                </a:rPr>
                <a:t>BCN &amp; FI 7-9% (1-2% POR &amp; ATH)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s-ES" sz="1200" dirty="0" smtClean="0">
                  <a:solidFill>
                    <a:srgbClr val="000000"/>
                  </a:solidFill>
                  <a:latin typeface="Calibri" pitchFamily="34" charset="0"/>
                </a:rPr>
                <a:t>3-4% in coastal sites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s-ES" sz="1200" dirty="0" smtClean="0">
                  <a:solidFill>
                    <a:srgbClr val="000000"/>
                  </a:solidFill>
                  <a:latin typeface="Calibri" pitchFamily="34" charset="0"/>
                </a:rPr>
                <a:t>ATH </a:t>
              </a:r>
              <a:r>
                <a:rPr lang="en-US" altLang="es-ES" sz="1200" dirty="0" smtClean="0">
                  <a:solidFill>
                    <a:srgbClr val="FF0000"/>
                  </a:solidFill>
                  <a:latin typeface="Calibri" pitchFamily="34" charset="0"/>
                </a:rPr>
                <a:t>52%, </a:t>
              </a:r>
              <a:r>
                <a:rPr lang="en-US" altLang="es-ES" sz="1200" dirty="0" smtClean="0">
                  <a:solidFill>
                    <a:srgbClr val="000000"/>
                  </a:solidFill>
                  <a:latin typeface="Calibri" pitchFamily="34" charset="0"/>
                </a:rPr>
                <a:t>1%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s-ES" sz="1200" dirty="0" smtClean="0">
                  <a:solidFill>
                    <a:srgbClr val="000000"/>
                  </a:solidFill>
                  <a:latin typeface="Calibri" pitchFamily="34" charset="0"/>
                </a:rPr>
                <a:t>ATH </a:t>
              </a:r>
              <a:r>
                <a:rPr lang="en-US" altLang="es-ES" sz="1200" dirty="0" smtClean="0">
                  <a:solidFill>
                    <a:srgbClr val="0070C0"/>
                  </a:solidFill>
                  <a:latin typeface="Calibri" pitchFamily="34" charset="0"/>
                </a:rPr>
                <a:t>7%, </a:t>
              </a:r>
              <a:r>
                <a:rPr lang="en-US" altLang="es-ES" sz="1200" dirty="0" smtClean="0">
                  <a:solidFill>
                    <a:srgbClr val="000000"/>
                  </a:solidFill>
                  <a:latin typeface="Calibri" pitchFamily="34" charset="0"/>
                </a:rPr>
                <a:t>1-3%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s-ES" sz="1200" dirty="0" smtClean="0">
                  <a:solidFill>
                    <a:srgbClr val="FF0000"/>
                  </a:solidFill>
                  <a:latin typeface="Calibri" pitchFamily="34" charset="0"/>
                </a:rPr>
                <a:t>11-33%</a:t>
              </a:r>
              <a:r>
                <a:rPr lang="en-US" altLang="es-ES" sz="1200" dirty="0" smtClean="0">
                  <a:solidFill>
                    <a:srgbClr val="000000"/>
                  </a:solidFill>
                  <a:latin typeface="Calibri" pitchFamily="34" charset="0"/>
                </a:rPr>
                <a:t>, ATH 4%</a:t>
              </a:r>
              <a:endParaRPr lang="en-US" altLang="es-ES" sz="1200" dirty="0" smtClean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cxnSp>
          <p:nvCxnSpPr>
            <p:cNvPr id="134166" name="2 Conector recto"/>
            <p:cNvCxnSpPr>
              <a:cxnSpLocks noChangeShapeType="1"/>
            </p:cNvCxnSpPr>
            <p:nvPr/>
          </p:nvCxnSpPr>
          <p:spPr bwMode="auto">
            <a:xfrm>
              <a:off x="297653" y="1484784"/>
              <a:ext cx="7056784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4167" name="13 Conector recto"/>
            <p:cNvCxnSpPr>
              <a:cxnSpLocks noChangeShapeType="1"/>
            </p:cNvCxnSpPr>
            <p:nvPr/>
          </p:nvCxnSpPr>
          <p:spPr bwMode="auto">
            <a:xfrm>
              <a:off x="304092" y="2027474"/>
              <a:ext cx="7056784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4168" name="14 Conector recto"/>
            <p:cNvCxnSpPr>
              <a:cxnSpLocks noChangeShapeType="1"/>
            </p:cNvCxnSpPr>
            <p:nvPr/>
          </p:nvCxnSpPr>
          <p:spPr bwMode="auto">
            <a:xfrm>
              <a:off x="304092" y="2211303"/>
              <a:ext cx="7056784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4169" name="15 Conector recto"/>
            <p:cNvCxnSpPr>
              <a:cxnSpLocks noChangeShapeType="1"/>
            </p:cNvCxnSpPr>
            <p:nvPr/>
          </p:nvCxnSpPr>
          <p:spPr bwMode="auto">
            <a:xfrm>
              <a:off x="310531" y="2401571"/>
              <a:ext cx="7056784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4170" name="16 Conector recto"/>
            <p:cNvCxnSpPr>
              <a:cxnSpLocks noChangeShapeType="1"/>
            </p:cNvCxnSpPr>
            <p:nvPr/>
          </p:nvCxnSpPr>
          <p:spPr bwMode="auto">
            <a:xfrm>
              <a:off x="301956" y="2573288"/>
              <a:ext cx="7056784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4171" name="17 Conector recto"/>
            <p:cNvCxnSpPr>
              <a:cxnSpLocks noChangeShapeType="1"/>
            </p:cNvCxnSpPr>
            <p:nvPr/>
          </p:nvCxnSpPr>
          <p:spPr bwMode="auto">
            <a:xfrm>
              <a:off x="310531" y="2755172"/>
              <a:ext cx="7056784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4172" name="18 Conector recto"/>
            <p:cNvCxnSpPr>
              <a:cxnSpLocks noChangeShapeType="1"/>
            </p:cNvCxnSpPr>
            <p:nvPr/>
          </p:nvCxnSpPr>
          <p:spPr bwMode="auto">
            <a:xfrm>
              <a:off x="277157" y="2937822"/>
              <a:ext cx="7056784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4173" name="19 Conector recto"/>
            <p:cNvCxnSpPr>
              <a:cxnSpLocks noChangeShapeType="1"/>
            </p:cNvCxnSpPr>
            <p:nvPr/>
          </p:nvCxnSpPr>
          <p:spPr bwMode="auto">
            <a:xfrm>
              <a:off x="283596" y="3128090"/>
              <a:ext cx="7056784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4174" name="20 Conector recto"/>
            <p:cNvCxnSpPr>
              <a:cxnSpLocks noChangeShapeType="1"/>
            </p:cNvCxnSpPr>
            <p:nvPr/>
          </p:nvCxnSpPr>
          <p:spPr bwMode="auto">
            <a:xfrm>
              <a:off x="316970" y="3304301"/>
              <a:ext cx="7056784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4175" name="21 Conector recto"/>
            <p:cNvCxnSpPr>
              <a:cxnSpLocks noChangeShapeType="1"/>
            </p:cNvCxnSpPr>
            <p:nvPr/>
          </p:nvCxnSpPr>
          <p:spPr bwMode="auto">
            <a:xfrm>
              <a:off x="334151" y="3495335"/>
              <a:ext cx="7056784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176" name="5 CuadroTexto"/>
            <p:cNvSpPr txBox="1">
              <a:spLocks noChangeArrowheads="1"/>
            </p:cNvSpPr>
            <p:nvPr/>
          </p:nvSpPr>
          <p:spPr bwMode="auto">
            <a:xfrm>
              <a:off x="6053784" y="980728"/>
              <a:ext cx="2364981" cy="369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 smtClean="0">
                  <a:solidFill>
                    <a:srgbClr val="000000"/>
                  </a:solidFill>
                  <a:latin typeface="Calibri" pitchFamily="34" charset="0"/>
                </a:rPr>
                <a:t>PM10</a:t>
              </a:r>
              <a:r>
                <a:rPr lang="es-ES" altLang="es-ES" sz="1400" smtClean="0">
                  <a:solidFill>
                    <a:srgbClr val="000000"/>
                  </a:solidFill>
                  <a:latin typeface="Calibri" pitchFamily="34" charset="0"/>
                </a:rPr>
                <a:t> (days of exceedance)</a:t>
              </a:r>
            </a:p>
          </p:txBody>
        </p:sp>
      </p:grpSp>
      <p:grpSp>
        <p:nvGrpSpPr>
          <p:cNvPr id="21" name="20 Grupo"/>
          <p:cNvGrpSpPr>
            <a:grpSpLocks/>
          </p:cNvGrpSpPr>
          <p:nvPr/>
        </p:nvGrpSpPr>
        <p:grpSpPr bwMode="auto">
          <a:xfrm>
            <a:off x="257999" y="4013004"/>
            <a:ext cx="8643872" cy="2638900"/>
            <a:chOff x="251520" y="3602316"/>
            <a:chExt cx="8892480" cy="2640209"/>
          </a:xfrm>
        </p:grpSpPr>
        <p:sp>
          <p:nvSpPr>
            <p:cNvPr id="134153" name="4 Rectángulo"/>
            <p:cNvSpPr>
              <a:spLocks noChangeArrowheads="1"/>
            </p:cNvSpPr>
            <p:nvPr/>
          </p:nvSpPr>
          <p:spPr bwMode="auto">
            <a:xfrm>
              <a:off x="6336706" y="3933056"/>
              <a:ext cx="2807294" cy="23094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s-ES" sz="1200" smtClean="0">
                  <a:solidFill>
                    <a:srgbClr val="FF0000"/>
                  </a:solidFill>
                  <a:latin typeface="Calibri" pitchFamily="34" charset="0"/>
                </a:rPr>
                <a:t>32-42%</a:t>
              </a:r>
              <a:r>
                <a:rPr lang="en-US" altLang="es-ES" sz="1200" smtClean="0">
                  <a:solidFill>
                    <a:srgbClr val="000000"/>
                  </a:solidFill>
                  <a:latin typeface="Calibri" pitchFamily="34" charset="0"/>
                </a:rPr>
                <a:t> (ATH 11%)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s-ES" sz="1200" smtClean="0">
                  <a:solidFill>
                    <a:srgbClr val="FF0000"/>
                  </a:solidFill>
                  <a:latin typeface="Calibri" pitchFamily="34" charset="0"/>
                </a:rPr>
                <a:t>	</a:t>
              </a:r>
              <a:r>
                <a:rPr lang="en-US" altLang="es-ES" sz="1200" u="sng" smtClean="0">
                  <a:solidFill>
                    <a:srgbClr val="FF0000"/>
                  </a:solidFill>
                  <a:latin typeface="Calibri" pitchFamily="34" charset="0"/>
                </a:rPr>
                <a:t>31-40% </a:t>
              </a:r>
              <a:r>
                <a:rPr lang="en-US" altLang="es-ES" sz="1200" u="sng" smtClean="0">
                  <a:solidFill>
                    <a:srgbClr val="000000"/>
                  </a:solidFill>
                  <a:latin typeface="Calibri" pitchFamily="34" charset="0"/>
                </a:rPr>
                <a:t>(ATH 10%)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s-ES" sz="1200" smtClean="0">
                  <a:solidFill>
                    <a:srgbClr val="FF0000"/>
                  </a:solidFill>
                  <a:latin typeface="Calibri" pitchFamily="34" charset="0"/>
                </a:rPr>
                <a:t>	</a:t>
              </a:r>
              <a:r>
                <a:rPr lang="en-US" altLang="es-ES" sz="1200" u="sng" smtClean="0">
                  <a:solidFill>
                    <a:srgbClr val="000000"/>
                  </a:solidFill>
                  <a:latin typeface="Calibri" pitchFamily="34" charset="0"/>
                </a:rPr>
                <a:t>1-7% </a:t>
              </a:r>
              <a:endParaRPr lang="es-ES" altLang="es-ES" sz="1200" u="sng" smtClean="0">
                <a:solidFill>
                  <a:srgbClr val="000000"/>
                </a:solidFill>
                <a:latin typeface="Calibri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s-ES" sz="1200" smtClean="0">
                  <a:solidFill>
                    <a:srgbClr val="000000"/>
                  </a:solidFill>
                  <a:latin typeface="Calibri" pitchFamily="34" charset="0"/>
                </a:rPr>
                <a:t>BCN &amp; MLN 11-22%, 2-6%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s-ES" sz="1200" smtClean="0">
                  <a:solidFill>
                    <a:srgbClr val="000000"/>
                  </a:solidFill>
                  <a:latin typeface="Calibri" pitchFamily="34" charset="0"/>
                </a:rPr>
                <a:t>POR </a:t>
              </a:r>
              <a:r>
                <a:rPr lang="en-US" altLang="es-ES" sz="1200" smtClean="0">
                  <a:solidFill>
                    <a:srgbClr val="FF0000"/>
                  </a:solidFill>
                  <a:latin typeface="Calibri" pitchFamily="34" charset="0"/>
                </a:rPr>
                <a:t>22%,</a:t>
              </a:r>
              <a:r>
                <a:rPr lang="en-US" altLang="es-ES" sz="1200" smtClean="0">
                  <a:solidFill>
                    <a:srgbClr val="000000"/>
                  </a:solidFill>
                  <a:latin typeface="Calibri" pitchFamily="34" charset="0"/>
                </a:rPr>
                <a:t> 1-2%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s-ES" sz="1200" smtClean="0">
                  <a:solidFill>
                    <a:srgbClr val="000000"/>
                  </a:solidFill>
                  <a:latin typeface="Calibri" pitchFamily="34" charset="0"/>
                </a:rPr>
                <a:t>POR, FI &amp; MLN (</a:t>
              </a:r>
              <a:r>
                <a:rPr lang="en-US" altLang="es-ES" sz="1200" smtClean="0">
                  <a:solidFill>
                    <a:srgbClr val="FF0000"/>
                  </a:solidFill>
                  <a:latin typeface="Calibri" pitchFamily="34" charset="0"/>
                </a:rPr>
                <a:t>26-33%</a:t>
              </a:r>
              <a:r>
                <a:rPr lang="en-US" altLang="es-ES" sz="1200" smtClean="0">
                  <a:solidFill>
                    <a:srgbClr val="000000"/>
                  </a:solidFill>
                  <a:latin typeface="Calibri" pitchFamily="34" charset="0"/>
                </a:rPr>
                <a:t>), &lt;2%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s-ES" sz="1200" smtClean="0">
                  <a:solidFill>
                    <a:srgbClr val="000000"/>
                  </a:solidFill>
                  <a:latin typeface="Calibri" pitchFamily="34" charset="0"/>
                </a:rPr>
                <a:t>BCN </a:t>
              </a:r>
              <a:r>
                <a:rPr lang="en-US" altLang="es-ES" sz="1200" smtClean="0">
                  <a:solidFill>
                    <a:srgbClr val="FF0000"/>
                  </a:solidFill>
                  <a:latin typeface="Calibri" pitchFamily="34" charset="0"/>
                </a:rPr>
                <a:t>18%, </a:t>
              </a:r>
              <a:r>
                <a:rPr lang="en-US" altLang="es-ES" sz="1200" smtClean="0">
                  <a:solidFill>
                    <a:srgbClr val="000000"/>
                  </a:solidFill>
                  <a:latin typeface="Calibri" pitchFamily="34" charset="0"/>
                </a:rPr>
                <a:t> &lt;1-3%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s-ES" sz="1200" smtClean="0">
                  <a:solidFill>
                    <a:srgbClr val="000000"/>
                  </a:solidFill>
                  <a:latin typeface="Calibri" pitchFamily="34" charset="0"/>
                </a:rPr>
                <a:t>BCN, FI &amp; MLN </a:t>
              </a:r>
              <a:r>
                <a:rPr lang="en-US" altLang="es-ES" sz="1200" smtClean="0">
                  <a:solidFill>
                    <a:srgbClr val="FF0000"/>
                  </a:solidFill>
                  <a:latin typeface="Calibri" pitchFamily="34" charset="0"/>
                </a:rPr>
                <a:t>6-9%</a:t>
              </a:r>
              <a:r>
                <a:rPr lang="en-US" altLang="es-ES" sz="1200" smtClean="0">
                  <a:solidFill>
                    <a:srgbClr val="000000"/>
                  </a:solidFill>
                  <a:latin typeface="Calibri" pitchFamily="34" charset="0"/>
                </a:rPr>
                <a:t> (1-3% POR &amp; ATH)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s-ES" sz="1200" smtClean="0">
                  <a:solidFill>
                    <a:srgbClr val="FF0000"/>
                  </a:solidFill>
                  <a:latin typeface="Calibri" pitchFamily="34" charset="0"/>
                </a:rPr>
                <a:t>6-10%</a:t>
              </a:r>
              <a:r>
                <a:rPr lang="en-US" altLang="es-ES" sz="1200" smtClean="0">
                  <a:solidFill>
                    <a:srgbClr val="000000"/>
                  </a:solidFill>
                  <a:latin typeface="Calibri" pitchFamily="34" charset="0"/>
                </a:rPr>
                <a:t> in coastal sites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s-ES" sz="1200" smtClean="0">
                  <a:solidFill>
                    <a:srgbClr val="000000"/>
                  </a:solidFill>
                  <a:latin typeface="Calibri" pitchFamily="34" charset="0"/>
                </a:rPr>
                <a:t>ATH </a:t>
              </a:r>
              <a:r>
                <a:rPr lang="en-US" altLang="es-ES" sz="1200" smtClean="0">
                  <a:solidFill>
                    <a:srgbClr val="FF0000"/>
                  </a:solidFill>
                  <a:latin typeface="Calibri" pitchFamily="34" charset="0"/>
                </a:rPr>
                <a:t>45%, </a:t>
              </a:r>
              <a:r>
                <a:rPr lang="en-US" altLang="es-ES" sz="1200" smtClean="0">
                  <a:solidFill>
                    <a:srgbClr val="000000"/>
                  </a:solidFill>
                  <a:latin typeface="Calibri" pitchFamily="34" charset="0"/>
                </a:rPr>
                <a:t>1%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s-ES" sz="1200" smtClean="0">
                  <a:solidFill>
                    <a:srgbClr val="000000"/>
                  </a:solidFill>
                  <a:latin typeface="Calibri" pitchFamily="34" charset="0"/>
                </a:rPr>
                <a:t>&lt;1%-1%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s-ES" sz="1200" smtClean="0">
                  <a:solidFill>
                    <a:srgbClr val="FF0000"/>
                  </a:solidFill>
                  <a:latin typeface="Calibri" pitchFamily="34" charset="0"/>
                </a:rPr>
                <a:t>POR 15</a:t>
              </a:r>
              <a:r>
                <a:rPr lang="en-US" altLang="es-ES" sz="1200" smtClean="0">
                  <a:solidFill>
                    <a:srgbClr val="000000"/>
                  </a:solidFill>
                  <a:latin typeface="Calibri" pitchFamily="34" charset="0"/>
                </a:rPr>
                <a:t>, 3-9%</a:t>
              </a:r>
            </a:p>
          </p:txBody>
        </p:sp>
        <p:cxnSp>
          <p:nvCxnSpPr>
            <p:cNvPr id="134154" name="43 Conector recto"/>
            <p:cNvCxnSpPr>
              <a:cxnSpLocks noChangeShapeType="1"/>
            </p:cNvCxnSpPr>
            <p:nvPr/>
          </p:nvCxnSpPr>
          <p:spPr bwMode="auto">
            <a:xfrm>
              <a:off x="278455" y="4697443"/>
              <a:ext cx="7056784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4155" name="44 Conector recto"/>
            <p:cNvCxnSpPr>
              <a:cxnSpLocks noChangeShapeType="1"/>
            </p:cNvCxnSpPr>
            <p:nvPr/>
          </p:nvCxnSpPr>
          <p:spPr bwMode="auto">
            <a:xfrm>
              <a:off x="278455" y="4881272"/>
              <a:ext cx="7056784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4156" name="45 Conector recto"/>
            <p:cNvCxnSpPr>
              <a:cxnSpLocks noChangeShapeType="1"/>
            </p:cNvCxnSpPr>
            <p:nvPr/>
          </p:nvCxnSpPr>
          <p:spPr bwMode="auto">
            <a:xfrm>
              <a:off x="284894" y="5071540"/>
              <a:ext cx="7056784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4157" name="46 Conector recto"/>
            <p:cNvCxnSpPr>
              <a:cxnSpLocks noChangeShapeType="1"/>
            </p:cNvCxnSpPr>
            <p:nvPr/>
          </p:nvCxnSpPr>
          <p:spPr bwMode="auto">
            <a:xfrm>
              <a:off x="276319" y="5243257"/>
              <a:ext cx="7056784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4158" name="47 Conector recto"/>
            <p:cNvCxnSpPr>
              <a:cxnSpLocks noChangeShapeType="1"/>
            </p:cNvCxnSpPr>
            <p:nvPr/>
          </p:nvCxnSpPr>
          <p:spPr bwMode="auto">
            <a:xfrm>
              <a:off x="284894" y="5425141"/>
              <a:ext cx="7056784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4159" name="48 Conector recto"/>
            <p:cNvCxnSpPr>
              <a:cxnSpLocks noChangeShapeType="1"/>
            </p:cNvCxnSpPr>
            <p:nvPr/>
          </p:nvCxnSpPr>
          <p:spPr bwMode="auto">
            <a:xfrm>
              <a:off x="251520" y="5607791"/>
              <a:ext cx="7056784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4160" name="49 Conector recto"/>
            <p:cNvCxnSpPr>
              <a:cxnSpLocks noChangeShapeType="1"/>
            </p:cNvCxnSpPr>
            <p:nvPr/>
          </p:nvCxnSpPr>
          <p:spPr bwMode="auto">
            <a:xfrm>
              <a:off x="257959" y="5798059"/>
              <a:ext cx="7056784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4161" name="50 Conector recto"/>
            <p:cNvCxnSpPr>
              <a:cxnSpLocks noChangeShapeType="1"/>
            </p:cNvCxnSpPr>
            <p:nvPr/>
          </p:nvCxnSpPr>
          <p:spPr bwMode="auto">
            <a:xfrm>
              <a:off x="291333" y="5974270"/>
              <a:ext cx="7056784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4162" name="51 Conector recto"/>
            <p:cNvCxnSpPr>
              <a:cxnSpLocks noChangeShapeType="1"/>
            </p:cNvCxnSpPr>
            <p:nvPr/>
          </p:nvCxnSpPr>
          <p:spPr bwMode="auto">
            <a:xfrm>
              <a:off x="308514" y="6165304"/>
              <a:ext cx="7056784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4163" name="52 Conector recto"/>
            <p:cNvCxnSpPr>
              <a:cxnSpLocks noChangeShapeType="1"/>
            </p:cNvCxnSpPr>
            <p:nvPr/>
          </p:nvCxnSpPr>
          <p:spPr bwMode="auto">
            <a:xfrm>
              <a:off x="297772" y="4149080"/>
              <a:ext cx="7056784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4164" name="7 CuadroTexto"/>
            <p:cNvSpPr txBox="1">
              <a:spLocks noChangeArrowheads="1"/>
            </p:cNvSpPr>
            <p:nvPr/>
          </p:nvSpPr>
          <p:spPr bwMode="auto">
            <a:xfrm>
              <a:off x="6012160" y="3602316"/>
              <a:ext cx="2920371" cy="369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 dirty="0" smtClean="0">
                  <a:solidFill>
                    <a:srgbClr val="000000"/>
                  </a:solidFill>
                  <a:latin typeface="Calibri" pitchFamily="34" charset="0"/>
                </a:rPr>
                <a:t>PM2.5 </a:t>
              </a:r>
              <a:r>
                <a:rPr lang="es-ES" altLang="es-ES" sz="1400" dirty="0" smtClean="0">
                  <a:solidFill>
                    <a:srgbClr val="000000"/>
                  </a:solidFill>
                  <a:latin typeface="Calibri" pitchFamily="34" charset="0"/>
                </a:rPr>
                <a:t>(</a:t>
              </a:r>
              <a:r>
                <a:rPr lang="es-ES" altLang="es-ES" sz="1400" dirty="0" err="1" smtClean="0">
                  <a:solidFill>
                    <a:srgbClr val="000000"/>
                  </a:solidFill>
                  <a:latin typeface="Calibri" pitchFamily="34" charset="0"/>
                </a:rPr>
                <a:t>days</a:t>
              </a:r>
              <a:r>
                <a:rPr lang="es-ES" altLang="es-ES" sz="1400" dirty="0" smtClean="0">
                  <a:solidFill>
                    <a:srgbClr val="000000"/>
                  </a:solidFill>
                  <a:latin typeface="Calibri" pitchFamily="34" charset="0"/>
                </a:rPr>
                <a:t> of PM10 </a:t>
              </a:r>
              <a:r>
                <a:rPr lang="es-ES" altLang="es-ES" sz="1400" dirty="0" err="1" smtClean="0">
                  <a:solidFill>
                    <a:srgbClr val="000000"/>
                  </a:solidFill>
                  <a:latin typeface="Calibri" pitchFamily="34" charset="0"/>
                </a:rPr>
                <a:t>exceedance</a:t>
              </a:r>
              <a:r>
                <a:rPr lang="es-ES" altLang="es-ES" sz="1400" dirty="0" smtClean="0">
                  <a:solidFill>
                    <a:srgbClr val="000000"/>
                  </a:solidFill>
                  <a:latin typeface="Calibri" pitchFamily="34" charset="0"/>
                </a:rPr>
                <a:t>)</a:t>
              </a:r>
            </a:p>
          </p:txBody>
        </p:sp>
      </p:grpSp>
      <p:pic>
        <p:nvPicPr>
          <p:cNvPr id="134151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018" y="551368"/>
            <a:ext cx="1195892" cy="100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Rectangle 10"/>
          <p:cNvSpPr>
            <a:spLocks noChangeArrowheads="1"/>
          </p:cNvSpPr>
          <p:nvPr/>
        </p:nvSpPr>
        <p:spPr bwMode="auto">
          <a:xfrm>
            <a:off x="0" y="2"/>
            <a:ext cx="9170812" cy="519113"/>
          </a:xfrm>
          <a:prstGeom prst="rect">
            <a:avLst/>
          </a:prstGeom>
          <a:solidFill>
            <a:schemeClr val="bg1">
              <a:lumMod val="75000"/>
              <a:alpha val="53000"/>
            </a:schemeClr>
          </a:solidFill>
          <a:ln>
            <a:noFill/>
          </a:ln>
          <a:extLst/>
        </p:spPr>
        <p:txBody>
          <a:bodyPr>
            <a:spAutoFit/>
          </a:bodyPr>
          <a:lstStyle/>
          <a:p>
            <a:pPr algn="ctr"/>
            <a:r>
              <a:rPr lang="en-US" altLang="es-ES" sz="2800" b="1" dirty="0">
                <a:latin typeface="Calibri" pitchFamily="34" charset="0"/>
              </a:rPr>
              <a:t>El </a:t>
            </a:r>
            <a:r>
              <a:rPr lang="en-US" altLang="es-ES" sz="2800" b="1" dirty="0" err="1">
                <a:latin typeface="Calibri" pitchFamily="34" charset="0"/>
              </a:rPr>
              <a:t>problema</a:t>
            </a:r>
            <a:r>
              <a:rPr lang="en-US" altLang="es-ES" sz="2800" b="1" dirty="0">
                <a:latin typeface="Calibri" pitchFamily="34" charset="0"/>
              </a:rPr>
              <a:t> del PM</a:t>
            </a:r>
          </a:p>
        </p:txBody>
      </p:sp>
    </p:spTree>
    <p:extLst>
      <p:ext uri="{BB962C8B-B14F-4D97-AF65-F5344CB8AC3E}">
        <p14:creationId xmlns:p14="http://schemas.microsoft.com/office/powerpoint/2010/main" val="166500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857" y="960477"/>
            <a:ext cx="1214437" cy="90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" name="81 CuadroTexto"/>
          <p:cNvSpPr txBox="1"/>
          <p:nvPr/>
        </p:nvSpPr>
        <p:spPr>
          <a:xfrm>
            <a:off x="-31750" y="-3175"/>
            <a:ext cx="9175750" cy="523220"/>
          </a:xfrm>
          <a:prstGeom prst="rect">
            <a:avLst/>
          </a:prstGeom>
          <a:solidFill>
            <a:schemeClr val="bg1">
              <a:lumMod val="50000"/>
              <a:alpha val="5294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s-ES_tradnl"/>
            </a:defPPr>
            <a:lvl1pPr>
              <a:defRPr sz="2800" b="1">
                <a:latin typeface="Calibri" pitchFamily="34" charset="0"/>
              </a:defRPr>
            </a:lvl1pPr>
          </a:lstStyle>
          <a:p>
            <a:pPr algn="r" eaLnBrk="0" hangingPunct="0"/>
            <a:r>
              <a:rPr lang="ca-ES" dirty="0" smtClean="0">
                <a:solidFill>
                  <a:srgbClr val="000000"/>
                </a:solidFill>
                <a:ea typeface="+mn-ea"/>
                <a:cs typeface="+mn-cs"/>
              </a:rPr>
              <a:t>Mesures sobre el trànsit per millorar qualitat de l’aire</a:t>
            </a:r>
            <a:endParaRPr lang="ca-ES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1746250" y="1465263"/>
            <a:ext cx="61388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altLang="es-ES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0. Air quality plans should be devised at the scale of the metropolitan area </a:t>
            </a:r>
          </a:p>
        </p:txBody>
      </p:sp>
      <p:grpSp>
        <p:nvGrpSpPr>
          <p:cNvPr id="27" name="26 Grupo"/>
          <p:cNvGrpSpPr>
            <a:grpSpLocks/>
          </p:cNvGrpSpPr>
          <p:nvPr/>
        </p:nvGrpSpPr>
        <p:grpSpPr bwMode="auto">
          <a:xfrm>
            <a:off x="871538" y="1846263"/>
            <a:ext cx="7342187" cy="3409950"/>
            <a:chOff x="1406526" y="1846264"/>
            <a:chExt cx="5492692" cy="3409784"/>
          </a:xfrm>
        </p:grpSpPr>
        <p:sp>
          <p:nvSpPr>
            <p:cNvPr id="28" name="27 Rectángulo redondeado"/>
            <p:cNvSpPr/>
            <p:nvPr/>
          </p:nvSpPr>
          <p:spPr>
            <a:xfrm>
              <a:off x="1406526" y="1846264"/>
              <a:ext cx="5492692" cy="3409784"/>
            </a:xfrm>
            <a:prstGeom prst="roundRect">
              <a:avLst/>
            </a:prstGeom>
            <a:solidFill>
              <a:srgbClr val="9BBB59">
                <a:lumMod val="40000"/>
                <a:lumOff val="60000"/>
              </a:srgbClr>
            </a:solidFill>
            <a:ln w="76200" cap="flat" cmpd="sng" algn="ctr">
              <a:noFill/>
              <a:prstDash val="solid"/>
            </a:ln>
            <a:effectLst/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Franklin Gothic Book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Franklin Gothic Book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Franklin Gothic Book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Franklin Gothic Book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Franklin Gothic Book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endParaRPr lang="en-US" altLang="es-ES" sz="1400">
                <a:solidFill>
                  <a:srgbClr val="FFFFFF"/>
                </a:solidFill>
                <a:latin typeface="Verdana" pitchFamily="34" charset="0"/>
                <a:cs typeface="Calibri" pitchFamily="34" charset="0"/>
              </a:endParaRPr>
            </a:p>
          </p:txBody>
        </p:sp>
        <p:sp>
          <p:nvSpPr>
            <p:cNvPr id="29" name="28 CuadroTexto"/>
            <p:cNvSpPr txBox="1">
              <a:spLocks noChangeArrowheads="1"/>
            </p:cNvSpPr>
            <p:nvPr/>
          </p:nvSpPr>
          <p:spPr bwMode="auto">
            <a:xfrm>
              <a:off x="1648798" y="1968495"/>
              <a:ext cx="3419126" cy="307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s-ES" sz="1400" b="1" kern="0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ii. Measures to reduce number of urban vehicles circulating</a:t>
              </a:r>
            </a:p>
          </p:txBody>
        </p:sp>
      </p:grpSp>
      <p:grpSp>
        <p:nvGrpSpPr>
          <p:cNvPr id="30" name="29 Grupo"/>
          <p:cNvGrpSpPr>
            <a:grpSpLocks/>
          </p:cNvGrpSpPr>
          <p:nvPr/>
        </p:nvGrpSpPr>
        <p:grpSpPr bwMode="auto">
          <a:xfrm>
            <a:off x="1228725" y="2432050"/>
            <a:ext cx="6591300" cy="2806700"/>
            <a:chOff x="1728788" y="2357438"/>
            <a:chExt cx="4930923" cy="2806818"/>
          </a:xfrm>
        </p:grpSpPr>
        <p:sp>
          <p:nvSpPr>
            <p:cNvPr id="31" name="30 Rectángulo redondeado"/>
            <p:cNvSpPr/>
            <p:nvPr/>
          </p:nvSpPr>
          <p:spPr>
            <a:xfrm>
              <a:off x="1728788" y="2357438"/>
              <a:ext cx="4930923" cy="2806818"/>
            </a:xfrm>
            <a:prstGeom prst="roundRect">
              <a:avLst/>
            </a:prstGeom>
            <a:solidFill>
              <a:srgbClr val="9BBB59">
                <a:lumMod val="75000"/>
                <a:alpha val="48000"/>
              </a:srgbClr>
            </a:solidFill>
            <a:ln w="76200" cap="flat" cmpd="sng" algn="ctr">
              <a:noFill/>
              <a:prstDash val="solid"/>
            </a:ln>
            <a:effectLst/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Franklin Gothic Book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Franklin Gothic Book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Franklin Gothic Book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Franklin Gothic Book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Franklin Gothic Book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endParaRPr lang="en-US" altLang="es-ES" sz="1400">
                <a:solidFill>
                  <a:srgbClr val="FFFFFF"/>
                </a:solidFill>
                <a:latin typeface="Verdana" pitchFamily="34" charset="0"/>
                <a:cs typeface="Calibri" pitchFamily="34" charset="0"/>
              </a:endParaRPr>
            </a:p>
          </p:txBody>
        </p:sp>
        <p:sp>
          <p:nvSpPr>
            <p:cNvPr id="32" name="31 CuadroTexto"/>
            <p:cNvSpPr txBox="1">
              <a:spLocks noChangeArrowheads="1"/>
            </p:cNvSpPr>
            <p:nvPr/>
          </p:nvSpPr>
          <p:spPr bwMode="auto">
            <a:xfrm>
              <a:off x="1760854" y="2401890"/>
              <a:ext cx="4809788" cy="522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s-ES" sz="1400" b="1" kern="0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iii. Measures favoring renewal and transformation of  urban vehicle fleets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s-ES" sz="1400" b="1" kern="0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(LEZ, CAs, taxes,..)</a:t>
              </a:r>
            </a:p>
          </p:txBody>
        </p:sp>
      </p:grpSp>
      <p:grpSp>
        <p:nvGrpSpPr>
          <p:cNvPr id="33" name="32 Grupo"/>
          <p:cNvGrpSpPr>
            <a:grpSpLocks/>
          </p:cNvGrpSpPr>
          <p:nvPr/>
        </p:nvGrpSpPr>
        <p:grpSpPr bwMode="auto">
          <a:xfrm>
            <a:off x="250825" y="1846263"/>
            <a:ext cx="7962900" cy="4607073"/>
            <a:chOff x="908387" y="1846263"/>
            <a:chExt cx="5953009" cy="4607482"/>
          </a:xfrm>
        </p:grpSpPr>
        <p:sp>
          <p:nvSpPr>
            <p:cNvPr id="34" name="33 Rectángulo redondeado"/>
            <p:cNvSpPr/>
            <p:nvPr/>
          </p:nvSpPr>
          <p:spPr bwMode="auto">
            <a:xfrm>
              <a:off x="1372428" y="1846263"/>
              <a:ext cx="5488968" cy="3432480"/>
            </a:xfrm>
            <a:prstGeom prst="roundRect">
              <a:avLst/>
            </a:prstGeom>
            <a:noFill/>
            <a:ln w="76200" cap="flat" cmpd="sng" algn="ctr">
              <a:solidFill>
                <a:srgbClr val="9BBB59">
                  <a:lumMod val="50000"/>
                </a:srgbClr>
              </a:solidFill>
              <a:prstDash val="solid"/>
            </a:ln>
            <a:effectLst/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Franklin Gothic Book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Franklin Gothic Book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Franklin Gothic Book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Franklin Gothic Book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Franklin Gothic Book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endParaRPr lang="en-US" altLang="es-ES" sz="1400">
                <a:solidFill>
                  <a:srgbClr val="FFFFFF"/>
                </a:solidFill>
                <a:latin typeface="Verdana" pitchFamily="34" charset="0"/>
                <a:cs typeface="Calibri" pitchFamily="34" charset="0"/>
              </a:endParaRPr>
            </a:p>
          </p:txBody>
        </p:sp>
        <p:cxnSp>
          <p:nvCxnSpPr>
            <p:cNvPr id="35" name="52 Conector recto de flecha"/>
            <p:cNvCxnSpPr>
              <a:cxnSpLocks noChangeShapeType="1"/>
            </p:cNvCxnSpPr>
            <p:nvPr/>
          </p:nvCxnSpPr>
          <p:spPr bwMode="auto">
            <a:xfrm flipH="1">
              <a:off x="2177552" y="5277948"/>
              <a:ext cx="359153" cy="361414"/>
            </a:xfrm>
            <a:prstGeom prst="straightConnector1">
              <a:avLst/>
            </a:prstGeom>
            <a:noFill/>
            <a:ln w="57150" algn="ctr">
              <a:solidFill>
                <a:srgbClr val="4F6228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" name="19 CuadroTexto"/>
            <p:cNvSpPr txBox="1">
              <a:spLocks noChangeArrowheads="1"/>
            </p:cNvSpPr>
            <p:nvPr/>
          </p:nvSpPr>
          <p:spPr bwMode="auto">
            <a:xfrm>
              <a:off x="908387" y="5715015"/>
              <a:ext cx="2695232" cy="738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ctr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s-ES" sz="1400" b="1" kern="0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i. Improving metropolitan public transport with links to park &amp; rides connecting cities and bus lines</a:t>
              </a:r>
            </a:p>
          </p:txBody>
        </p:sp>
      </p:grpSp>
      <p:grpSp>
        <p:nvGrpSpPr>
          <p:cNvPr id="37" name="36 Grupo"/>
          <p:cNvGrpSpPr>
            <a:grpSpLocks/>
          </p:cNvGrpSpPr>
          <p:nvPr/>
        </p:nvGrpSpPr>
        <p:grpSpPr bwMode="auto">
          <a:xfrm>
            <a:off x="1804988" y="3214688"/>
            <a:ext cx="5437187" cy="2001837"/>
            <a:chOff x="3133725" y="3140075"/>
            <a:chExt cx="3527906" cy="2002426"/>
          </a:xfrm>
        </p:grpSpPr>
        <p:sp>
          <p:nvSpPr>
            <p:cNvPr id="38" name="37 Rectángulo redondeado"/>
            <p:cNvSpPr/>
            <p:nvPr/>
          </p:nvSpPr>
          <p:spPr>
            <a:xfrm>
              <a:off x="3133725" y="3140075"/>
              <a:ext cx="3527906" cy="2002426"/>
            </a:xfrm>
            <a:prstGeom prst="roundRect">
              <a:avLst/>
            </a:prstGeom>
            <a:solidFill>
              <a:srgbClr val="9BBB59">
                <a:lumMod val="75000"/>
                <a:alpha val="48000"/>
              </a:srgbClr>
            </a:solidFill>
            <a:ln w="76200" cap="flat" cmpd="sng" algn="ctr">
              <a:noFill/>
              <a:prstDash val="solid"/>
            </a:ln>
            <a:effectLst/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Franklin Gothic Book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Franklin Gothic Book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Franklin Gothic Book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Franklin Gothic Book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Franklin Gothic Book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endParaRPr lang="en-US" altLang="es-ES" sz="1400">
                <a:solidFill>
                  <a:srgbClr val="FFFFFF"/>
                </a:solidFill>
                <a:latin typeface="Verdana" pitchFamily="34" charset="0"/>
                <a:cs typeface="Calibri" pitchFamily="34" charset="0"/>
              </a:endParaRPr>
            </a:p>
          </p:txBody>
        </p:sp>
        <p:sp>
          <p:nvSpPr>
            <p:cNvPr id="39" name="38 CuadroTexto"/>
            <p:cNvSpPr txBox="1">
              <a:spLocks noChangeArrowheads="1"/>
            </p:cNvSpPr>
            <p:nvPr/>
          </p:nvSpPr>
          <p:spPr bwMode="auto">
            <a:xfrm>
              <a:off x="3192437" y="3149603"/>
              <a:ext cx="3378550" cy="522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s-ES" sz="1400" b="1" kern="0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iv. Urban distribution of goods (urban freight distribution) &amp; taxis</a:t>
              </a:r>
            </a:p>
          </p:txBody>
        </p:sp>
      </p:grpSp>
      <p:sp>
        <p:nvSpPr>
          <p:cNvPr id="40" name="39 CuadroTexto"/>
          <p:cNvSpPr txBox="1">
            <a:spLocks noChangeArrowheads="1"/>
          </p:cNvSpPr>
          <p:nvPr/>
        </p:nvSpPr>
        <p:spPr bwMode="auto">
          <a:xfrm>
            <a:off x="4333875" y="5414963"/>
            <a:ext cx="30146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ES" altLang="es-ES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vi. Remediation measures </a:t>
            </a:r>
          </a:p>
          <a:p>
            <a:pPr eaLnBrk="1" hangingPunct="1"/>
            <a:r>
              <a:rPr lang="es-ES" altLang="es-ES" sz="1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vii. Other non-technological measures</a:t>
            </a:r>
          </a:p>
        </p:txBody>
      </p:sp>
      <p:grpSp>
        <p:nvGrpSpPr>
          <p:cNvPr id="41" name="40 Grupo"/>
          <p:cNvGrpSpPr>
            <a:grpSpLocks/>
          </p:cNvGrpSpPr>
          <p:nvPr/>
        </p:nvGrpSpPr>
        <p:grpSpPr bwMode="auto">
          <a:xfrm>
            <a:off x="2268538" y="4013200"/>
            <a:ext cx="4452937" cy="1219200"/>
            <a:chOff x="4056675" y="3787293"/>
            <a:chExt cx="2514060" cy="1218042"/>
          </a:xfrm>
        </p:grpSpPr>
        <p:sp>
          <p:nvSpPr>
            <p:cNvPr id="42" name="41 Rectángulo redondeado"/>
            <p:cNvSpPr>
              <a:spLocks noChangeAspect="1"/>
            </p:cNvSpPr>
            <p:nvPr/>
          </p:nvSpPr>
          <p:spPr bwMode="auto">
            <a:xfrm>
              <a:off x="4056675" y="3787293"/>
              <a:ext cx="2514060" cy="1218042"/>
            </a:xfrm>
            <a:prstGeom prst="roundRect">
              <a:avLst/>
            </a:prstGeom>
            <a:solidFill>
              <a:srgbClr val="9BBB59">
                <a:lumMod val="75000"/>
              </a:srgbClr>
            </a:solidFill>
            <a:ln w="76200" cap="flat" cmpd="sng" algn="ctr">
              <a:noFill/>
              <a:prstDash val="solid"/>
            </a:ln>
            <a:effectLst/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Franklin Gothic Book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Franklin Gothic Book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Franklin Gothic Book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Franklin Gothic Book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Franklin Gothic Book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ranklin Gothic Book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endParaRPr lang="en-US" altLang="es-ES" sz="1400">
                <a:solidFill>
                  <a:srgbClr val="FFFFFF"/>
                </a:solidFill>
                <a:latin typeface="Verdana" pitchFamily="34" charset="0"/>
                <a:cs typeface="Calibri" pitchFamily="34" charset="0"/>
              </a:endParaRPr>
            </a:p>
          </p:txBody>
        </p:sp>
        <p:sp>
          <p:nvSpPr>
            <p:cNvPr id="43" name="42 CuadroTexto"/>
            <p:cNvSpPr txBox="1">
              <a:spLocks noChangeArrowheads="1"/>
            </p:cNvSpPr>
            <p:nvPr/>
          </p:nvSpPr>
          <p:spPr bwMode="auto">
            <a:xfrm>
              <a:off x="4095215" y="3861835"/>
              <a:ext cx="2436981" cy="307682"/>
            </a:xfrm>
            <a:prstGeom prst="rect">
              <a:avLst/>
            </a:prstGeom>
            <a:solidFill>
              <a:srgbClr val="9BBB59">
                <a:lumMod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ctr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s-ES" sz="1400" b="1" kern="0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v. Urban re-design: priority pedestrians and green areas</a:t>
              </a:r>
            </a:p>
          </p:txBody>
        </p:sp>
      </p:grpSp>
      <p:sp>
        <p:nvSpPr>
          <p:cNvPr id="44" name="43 Elipse"/>
          <p:cNvSpPr/>
          <p:nvPr/>
        </p:nvSpPr>
        <p:spPr>
          <a:xfrm>
            <a:off x="2984500" y="4795838"/>
            <a:ext cx="871538" cy="363537"/>
          </a:xfrm>
          <a:prstGeom prst="ellipse">
            <a:avLst/>
          </a:prstGeom>
          <a:solidFill>
            <a:srgbClr val="9BBB59">
              <a:lumMod val="5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kern="0" dirty="0">
                <a:solidFill>
                  <a:prstClr val="black">
                    <a:lumMod val="95000"/>
                    <a:lumOff val="5000"/>
                  </a:prstClr>
                </a:solidFill>
                <a:latin typeface="Verdana" pitchFamily="34" charset="0"/>
                <a:cs typeface="Calibri" panose="020F0502020204030204" pitchFamily="34" charset="0"/>
              </a:rPr>
              <a:t>vi</a:t>
            </a:r>
          </a:p>
        </p:txBody>
      </p:sp>
      <p:sp>
        <p:nvSpPr>
          <p:cNvPr id="45" name="44 Elipse"/>
          <p:cNvSpPr/>
          <p:nvPr/>
        </p:nvSpPr>
        <p:spPr>
          <a:xfrm>
            <a:off x="5213350" y="4795838"/>
            <a:ext cx="871538" cy="363537"/>
          </a:xfrm>
          <a:prstGeom prst="ellipse">
            <a:avLst/>
          </a:prstGeom>
          <a:solidFill>
            <a:srgbClr val="3333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kern="0" dirty="0">
                <a:solidFill>
                  <a:prstClr val="white"/>
                </a:solidFill>
                <a:latin typeface="Verdana" pitchFamily="34" charset="0"/>
                <a:cs typeface="Calibri" panose="020F0502020204030204" pitchFamily="34" charset="0"/>
              </a:rPr>
              <a:t>vii</a:t>
            </a:r>
          </a:p>
        </p:txBody>
      </p:sp>
    </p:spTree>
    <p:extLst>
      <p:ext uri="{BB962C8B-B14F-4D97-AF65-F5344CB8AC3E}">
        <p14:creationId xmlns:p14="http://schemas.microsoft.com/office/powerpoint/2010/main" val="115288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4" grpId="0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74" name="11 Grupo"/>
          <p:cNvGrpSpPr>
            <a:grpSpLocks/>
          </p:cNvGrpSpPr>
          <p:nvPr/>
        </p:nvGrpSpPr>
        <p:grpSpPr bwMode="auto">
          <a:xfrm>
            <a:off x="959155" y="1788526"/>
            <a:ext cx="6997222" cy="4114356"/>
            <a:chOff x="110410" y="-27384"/>
            <a:chExt cx="9045568" cy="6933899"/>
          </a:xfrm>
        </p:grpSpPr>
        <p:pic>
          <p:nvPicPr>
            <p:cNvPr id="79882" name="Picture 2" descr="http://www.laspegatinas.com/images/product/04440ef949d9e1a21095d7d6348241f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812360" y="-27384"/>
              <a:ext cx="1133135" cy="1133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9881" name="Picture 2" descr="http://www.laspegatinas.com/images/product/04440ef949d9e1a21095d7d6348241f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0"/>
              <a:ext cx="1133136" cy="1133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9883" name="Picture 2" descr="http://www.laspegatinas.com/images/product/04440ef949d9e1a21095d7d6348241f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110410" y="5696750"/>
              <a:ext cx="1133136" cy="1135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9884" name="Picture 2" descr="http://www.laspegatinas.com/images/product/04440ef949d9e1a21095d7d6348241f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 flipV="1">
              <a:off x="8022842" y="5771163"/>
              <a:ext cx="1133136" cy="1135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3 Flecha a la derecha con bandas"/>
            <p:cNvSpPr/>
            <p:nvPr/>
          </p:nvSpPr>
          <p:spPr>
            <a:xfrm rot="2489065">
              <a:off x="1060862" y="908260"/>
              <a:ext cx="1224167" cy="935644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S" sz="1600">
                <a:solidFill>
                  <a:srgbClr val="FFFFFF"/>
                </a:solidFill>
              </a:endParaRPr>
            </a:p>
          </p:txBody>
        </p:sp>
        <p:sp>
          <p:nvSpPr>
            <p:cNvPr id="5" name="4 Flecha a la derecha con bandas"/>
            <p:cNvSpPr/>
            <p:nvPr/>
          </p:nvSpPr>
          <p:spPr>
            <a:xfrm rot="18885038">
              <a:off x="1036443" y="4949212"/>
              <a:ext cx="1224705" cy="936030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S" sz="1600">
                <a:solidFill>
                  <a:srgbClr val="FFFFFF"/>
                </a:solidFill>
              </a:endParaRPr>
            </a:p>
          </p:txBody>
        </p:sp>
        <p:sp>
          <p:nvSpPr>
            <p:cNvPr id="6" name="5 Flecha a la derecha con bandas"/>
            <p:cNvSpPr/>
            <p:nvPr/>
          </p:nvSpPr>
          <p:spPr>
            <a:xfrm rot="13337576">
              <a:off x="6891893" y="4962716"/>
              <a:ext cx="1222501" cy="935644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S" sz="1600">
                <a:solidFill>
                  <a:srgbClr val="FFFFFF"/>
                </a:solidFill>
              </a:endParaRPr>
            </a:p>
          </p:txBody>
        </p:sp>
        <p:sp>
          <p:nvSpPr>
            <p:cNvPr id="7" name="6 Flecha a la derecha con bandas"/>
            <p:cNvSpPr/>
            <p:nvPr/>
          </p:nvSpPr>
          <p:spPr>
            <a:xfrm rot="8285034">
              <a:off x="6891893" y="923474"/>
              <a:ext cx="1224166" cy="935644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S" sz="1600">
                <a:solidFill>
                  <a:srgbClr val="FFFFFF"/>
                </a:solidFill>
              </a:endParaRPr>
            </a:p>
          </p:txBody>
        </p:sp>
        <p:pic>
          <p:nvPicPr>
            <p:cNvPr id="79885" name="Picture 2" descr="atasc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1700808"/>
              <a:ext cx="4554336" cy="3415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30" r="50000" b="1252"/>
          <a:stretch/>
        </p:blipFill>
        <p:spPr bwMode="auto">
          <a:xfrm>
            <a:off x="3419872" y="1423047"/>
            <a:ext cx="1456779" cy="615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22 CuadroTexto"/>
          <p:cNvSpPr txBox="1">
            <a:spLocks noChangeArrowheads="1"/>
          </p:cNvSpPr>
          <p:nvPr/>
        </p:nvSpPr>
        <p:spPr bwMode="auto">
          <a:xfrm>
            <a:off x="0" y="712144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defRPr/>
            </a:pPr>
            <a:r>
              <a:rPr lang="ca-ES" altLang="es-ES" sz="2400" b="1" dirty="0">
                <a:solidFill>
                  <a:prstClr val="black"/>
                </a:solidFill>
                <a:ea typeface="+mn-ea"/>
                <a:cs typeface="Calibri" pitchFamily="34" charset="0"/>
              </a:rPr>
              <a:t>2</a:t>
            </a:r>
            <a:r>
              <a:rPr lang="ca-ES" altLang="es-ES" sz="2400" b="1" dirty="0" smtClean="0">
                <a:solidFill>
                  <a:prstClr val="black"/>
                </a:solidFill>
                <a:ea typeface="+mn-ea"/>
                <a:cs typeface="Calibri" pitchFamily="34" charset="0"/>
              </a:rPr>
              <a:t>. </a:t>
            </a:r>
            <a:r>
              <a:rPr lang="ca-ES" altLang="es-ES" sz="2400" b="1" dirty="0" err="1" smtClean="0">
                <a:solidFill>
                  <a:prstClr val="black"/>
                </a:solidFill>
                <a:ea typeface="+mn-ea"/>
                <a:cs typeface="Calibri" pitchFamily="34" charset="0"/>
              </a:rPr>
              <a:t>Measures</a:t>
            </a:r>
            <a:r>
              <a:rPr lang="ca-ES" altLang="es-ES" sz="2400" b="1" dirty="0" smtClean="0">
                <a:solidFill>
                  <a:prstClr val="black"/>
                </a:solidFill>
                <a:ea typeface="+mn-ea"/>
                <a:cs typeface="Calibri" pitchFamily="34" charset="0"/>
              </a:rPr>
              <a:t> to </a:t>
            </a:r>
            <a:r>
              <a:rPr lang="ca-ES" altLang="es-ES" sz="2400" b="1" dirty="0" err="1" smtClean="0">
                <a:solidFill>
                  <a:prstClr val="black"/>
                </a:solidFill>
                <a:ea typeface="+mn-ea"/>
                <a:cs typeface="Calibri" pitchFamily="34" charset="0"/>
              </a:rPr>
              <a:t>reduce</a:t>
            </a:r>
            <a:r>
              <a:rPr lang="ca-ES" altLang="es-ES" sz="2400" b="1" dirty="0" smtClean="0">
                <a:solidFill>
                  <a:prstClr val="black"/>
                </a:solidFill>
                <a:ea typeface="+mn-ea"/>
                <a:cs typeface="Calibri" pitchFamily="34" charset="0"/>
              </a:rPr>
              <a:t> </a:t>
            </a:r>
            <a:r>
              <a:rPr lang="ca-ES" altLang="es-ES" sz="2400" b="1" dirty="0" err="1" smtClean="0">
                <a:solidFill>
                  <a:prstClr val="black"/>
                </a:solidFill>
                <a:ea typeface="+mn-ea"/>
                <a:cs typeface="Calibri" pitchFamily="34" charset="0"/>
              </a:rPr>
              <a:t>the</a:t>
            </a:r>
            <a:r>
              <a:rPr lang="ca-ES" altLang="es-ES" sz="2400" b="1" dirty="0" smtClean="0">
                <a:solidFill>
                  <a:prstClr val="black"/>
                </a:solidFill>
                <a:ea typeface="+mn-ea"/>
                <a:cs typeface="Calibri" pitchFamily="34" charset="0"/>
              </a:rPr>
              <a:t> </a:t>
            </a:r>
            <a:r>
              <a:rPr lang="ca-ES" altLang="es-ES" sz="2400" b="1" dirty="0" err="1" smtClean="0">
                <a:solidFill>
                  <a:prstClr val="black"/>
                </a:solidFill>
                <a:ea typeface="+mn-ea"/>
                <a:cs typeface="Calibri" pitchFamily="34" charset="0"/>
              </a:rPr>
              <a:t>circulating</a:t>
            </a:r>
            <a:r>
              <a:rPr lang="ca-ES" altLang="es-ES" sz="2400" b="1" dirty="0" smtClean="0">
                <a:solidFill>
                  <a:prstClr val="black"/>
                </a:solidFill>
                <a:ea typeface="+mn-ea"/>
                <a:cs typeface="Calibri" pitchFamily="34" charset="0"/>
              </a:rPr>
              <a:t> </a:t>
            </a:r>
            <a:r>
              <a:rPr lang="ca-ES" altLang="es-ES" sz="2400" b="1" dirty="0" err="1" smtClean="0">
                <a:solidFill>
                  <a:prstClr val="black"/>
                </a:solidFill>
                <a:ea typeface="+mn-ea"/>
                <a:cs typeface="Calibri" pitchFamily="34" charset="0"/>
              </a:rPr>
              <a:t>urban</a:t>
            </a:r>
            <a:r>
              <a:rPr lang="ca-ES" altLang="es-ES" sz="2400" b="1" dirty="0" smtClean="0">
                <a:solidFill>
                  <a:prstClr val="black"/>
                </a:solidFill>
                <a:ea typeface="+mn-ea"/>
                <a:cs typeface="Calibri" pitchFamily="34" charset="0"/>
              </a:rPr>
              <a:t> vehicles</a:t>
            </a:r>
            <a:endParaRPr lang="ca-ES" altLang="es-ES" sz="2400" b="1" dirty="0">
              <a:solidFill>
                <a:prstClr val="black"/>
              </a:solidFill>
              <a:ea typeface="+mn-ea"/>
              <a:cs typeface="Calibri" pitchFamily="34" charset="0"/>
            </a:endParaRPr>
          </a:p>
        </p:txBody>
      </p:sp>
      <p:sp>
        <p:nvSpPr>
          <p:cNvPr id="17" name="81 CuadroTexto"/>
          <p:cNvSpPr txBox="1"/>
          <p:nvPr/>
        </p:nvSpPr>
        <p:spPr>
          <a:xfrm>
            <a:off x="-31750" y="-3175"/>
            <a:ext cx="9175750" cy="523220"/>
          </a:xfrm>
          <a:prstGeom prst="rect">
            <a:avLst/>
          </a:prstGeom>
          <a:solidFill>
            <a:schemeClr val="bg1">
              <a:lumMod val="50000"/>
              <a:alpha val="5294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s-ES_tradnl"/>
            </a:defPPr>
            <a:lvl1pPr>
              <a:defRPr sz="2800" b="1">
                <a:latin typeface="Calibri" pitchFamily="34" charset="0"/>
              </a:defRPr>
            </a:lvl1pPr>
          </a:lstStyle>
          <a:p>
            <a:pPr algn="r" eaLnBrk="0" hangingPunct="0"/>
            <a:r>
              <a:rPr lang="ca-ES" dirty="0" smtClean="0">
                <a:solidFill>
                  <a:srgbClr val="000000"/>
                </a:solidFill>
                <a:ea typeface="+mn-ea"/>
                <a:cs typeface="+mn-cs"/>
              </a:rPr>
              <a:t>Mesures sobre el trànsit per millorar qualitat de l’aire</a:t>
            </a:r>
            <a:endParaRPr lang="ca-ES" dirty="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429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73809"/>
            <a:ext cx="6768752" cy="5196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6447839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404" y="5224341"/>
            <a:ext cx="1341477" cy="685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7884368" y="5733256"/>
            <a:ext cx="926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June 2017</a:t>
            </a:r>
            <a:endParaRPr lang="es-E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22 CuadroTexto"/>
          <p:cNvSpPr txBox="1">
            <a:spLocks noChangeArrowheads="1"/>
          </p:cNvSpPr>
          <p:nvPr/>
        </p:nvSpPr>
        <p:spPr bwMode="auto">
          <a:xfrm>
            <a:off x="0" y="712144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hangingPunct="0">
              <a:defRPr/>
            </a:pPr>
            <a:r>
              <a:rPr lang="ca-ES" altLang="es-ES" sz="2400" b="1" dirty="0">
                <a:solidFill>
                  <a:prstClr val="black"/>
                </a:solidFill>
                <a:ea typeface="+mn-ea"/>
                <a:cs typeface="Calibri" pitchFamily="34" charset="0"/>
              </a:rPr>
              <a:t>2</a:t>
            </a:r>
            <a:r>
              <a:rPr lang="ca-ES" altLang="es-ES" sz="2400" b="1" dirty="0" smtClean="0">
                <a:solidFill>
                  <a:prstClr val="black"/>
                </a:solidFill>
                <a:ea typeface="+mn-ea"/>
                <a:cs typeface="Calibri" pitchFamily="34" charset="0"/>
              </a:rPr>
              <a:t>. </a:t>
            </a:r>
            <a:r>
              <a:rPr lang="ca-ES" altLang="es-ES" sz="2400" b="1" dirty="0" err="1" smtClean="0">
                <a:solidFill>
                  <a:prstClr val="black"/>
                </a:solidFill>
                <a:ea typeface="+mn-ea"/>
                <a:cs typeface="Calibri" pitchFamily="34" charset="0"/>
              </a:rPr>
              <a:t>Measures</a:t>
            </a:r>
            <a:r>
              <a:rPr lang="ca-ES" altLang="es-ES" sz="2400" b="1" dirty="0" smtClean="0">
                <a:solidFill>
                  <a:prstClr val="black"/>
                </a:solidFill>
                <a:ea typeface="+mn-ea"/>
                <a:cs typeface="Calibri" pitchFamily="34" charset="0"/>
              </a:rPr>
              <a:t> to </a:t>
            </a:r>
            <a:r>
              <a:rPr lang="ca-ES" altLang="es-ES" sz="2400" b="1" dirty="0" err="1" smtClean="0">
                <a:solidFill>
                  <a:prstClr val="black"/>
                </a:solidFill>
                <a:ea typeface="+mn-ea"/>
                <a:cs typeface="Calibri" pitchFamily="34" charset="0"/>
              </a:rPr>
              <a:t>reduce</a:t>
            </a:r>
            <a:r>
              <a:rPr lang="ca-ES" altLang="es-ES" sz="2400" b="1" dirty="0" smtClean="0">
                <a:solidFill>
                  <a:prstClr val="black"/>
                </a:solidFill>
                <a:ea typeface="+mn-ea"/>
                <a:cs typeface="Calibri" pitchFamily="34" charset="0"/>
              </a:rPr>
              <a:t> </a:t>
            </a:r>
            <a:r>
              <a:rPr lang="ca-ES" altLang="es-ES" sz="2400" b="1" dirty="0" err="1" smtClean="0">
                <a:solidFill>
                  <a:prstClr val="black"/>
                </a:solidFill>
                <a:ea typeface="+mn-ea"/>
                <a:cs typeface="Calibri" pitchFamily="34" charset="0"/>
              </a:rPr>
              <a:t>the</a:t>
            </a:r>
            <a:r>
              <a:rPr lang="ca-ES" altLang="es-ES" sz="2400" b="1" dirty="0" smtClean="0">
                <a:solidFill>
                  <a:prstClr val="black"/>
                </a:solidFill>
                <a:ea typeface="+mn-ea"/>
                <a:cs typeface="Calibri" pitchFamily="34" charset="0"/>
              </a:rPr>
              <a:t> </a:t>
            </a:r>
            <a:r>
              <a:rPr lang="ca-ES" altLang="es-ES" sz="2400" b="1" dirty="0" err="1" smtClean="0">
                <a:solidFill>
                  <a:prstClr val="black"/>
                </a:solidFill>
                <a:ea typeface="+mn-ea"/>
                <a:cs typeface="Calibri" pitchFamily="34" charset="0"/>
              </a:rPr>
              <a:t>circulating</a:t>
            </a:r>
            <a:r>
              <a:rPr lang="ca-ES" altLang="es-ES" sz="2400" b="1" dirty="0" smtClean="0">
                <a:solidFill>
                  <a:prstClr val="black"/>
                </a:solidFill>
                <a:ea typeface="+mn-ea"/>
                <a:cs typeface="Calibri" pitchFamily="34" charset="0"/>
              </a:rPr>
              <a:t> </a:t>
            </a:r>
            <a:r>
              <a:rPr lang="ca-ES" altLang="es-ES" sz="2400" b="1" dirty="0" err="1" smtClean="0">
                <a:solidFill>
                  <a:prstClr val="black"/>
                </a:solidFill>
                <a:ea typeface="+mn-ea"/>
                <a:cs typeface="Calibri" pitchFamily="34" charset="0"/>
              </a:rPr>
              <a:t>urban</a:t>
            </a:r>
            <a:r>
              <a:rPr lang="ca-ES" altLang="es-ES" sz="2400" b="1" dirty="0" smtClean="0">
                <a:solidFill>
                  <a:prstClr val="black"/>
                </a:solidFill>
                <a:ea typeface="+mn-ea"/>
                <a:cs typeface="Calibri" pitchFamily="34" charset="0"/>
              </a:rPr>
              <a:t> vehicles</a:t>
            </a:r>
            <a:endParaRPr lang="ca-ES" altLang="es-ES" sz="2400" b="1" dirty="0">
              <a:solidFill>
                <a:prstClr val="black"/>
              </a:solidFill>
              <a:ea typeface="+mn-ea"/>
              <a:cs typeface="Calibri" pitchFamily="34" charset="0"/>
            </a:endParaRPr>
          </a:p>
        </p:txBody>
      </p:sp>
      <p:sp>
        <p:nvSpPr>
          <p:cNvPr id="13" name="81 CuadroTexto"/>
          <p:cNvSpPr txBox="1"/>
          <p:nvPr/>
        </p:nvSpPr>
        <p:spPr>
          <a:xfrm>
            <a:off x="-31750" y="-3175"/>
            <a:ext cx="9175750" cy="523220"/>
          </a:xfrm>
          <a:prstGeom prst="rect">
            <a:avLst/>
          </a:prstGeom>
          <a:solidFill>
            <a:schemeClr val="bg1">
              <a:lumMod val="50000"/>
              <a:alpha val="5294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s-ES_tradnl"/>
            </a:defPPr>
            <a:lvl1pPr>
              <a:defRPr sz="2800" b="1">
                <a:latin typeface="Calibri" pitchFamily="34" charset="0"/>
              </a:defRPr>
            </a:lvl1pPr>
          </a:lstStyle>
          <a:p>
            <a:pPr algn="r" eaLnBrk="0" hangingPunct="0"/>
            <a:r>
              <a:rPr lang="ca-ES" dirty="0" smtClean="0">
                <a:solidFill>
                  <a:srgbClr val="000000"/>
                </a:solidFill>
                <a:ea typeface="+mn-ea"/>
                <a:cs typeface="+mn-cs"/>
              </a:rPr>
              <a:t>Mesures sobre el trànsit per millorar qualitat de l’aire</a:t>
            </a:r>
            <a:endParaRPr lang="ca-ES" dirty="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763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1887</TotalTime>
  <Words>1317</Words>
  <Application>Microsoft Office PowerPoint</Application>
  <PresentationFormat>Presentación en pantalla (4:3)</PresentationFormat>
  <Paragraphs>336</Paragraphs>
  <Slides>16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</vt:lpstr>
      <vt:lpstr>Calibri</vt:lpstr>
      <vt:lpstr>DejaVu Sans</vt:lpstr>
      <vt:lpstr>Times New Roman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CSIC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CID</dc:creator>
  <cp:lastModifiedBy>usuari</cp:lastModifiedBy>
  <cp:revision>59</cp:revision>
  <dcterms:created xsi:type="dcterms:W3CDTF">2019-10-18T07:39:02Z</dcterms:created>
  <dcterms:modified xsi:type="dcterms:W3CDTF">2020-09-30T12:15:00Z</dcterms:modified>
</cp:coreProperties>
</file>