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76" r:id="rId5"/>
    <p:sldId id="289" r:id="rId6"/>
    <p:sldId id="405" r:id="rId7"/>
    <p:sldId id="402" r:id="rId8"/>
    <p:sldId id="408" r:id="rId9"/>
    <p:sldId id="410" r:id="rId10"/>
    <p:sldId id="409" r:id="rId11"/>
    <p:sldId id="411" r:id="rId12"/>
    <p:sldId id="412" r:id="rId13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D60A"/>
    <a:srgbClr val="E3F4FD"/>
    <a:srgbClr val="F1F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26" autoAdjust="0"/>
    <p:restoredTop sz="67920" autoAdjust="0"/>
  </p:normalViewPr>
  <p:slideViewPr>
    <p:cSldViewPr snapToGrid="0">
      <p:cViewPr varScale="1">
        <p:scale>
          <a:sx n="108" d="100"/>
          <a:sy n="108" d="100"/>
        </p:scale>
        <p:origin x="114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C09EF-7973-412A-89C6-F032CEC67508}" type="datetimeFigureOut">
              <a:rPr lang="ca-ES" smtClean="0"/>
              <a:t>3/5/2021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E17C86-7077-453E-9EC2-CFD3675C8A6B}" type="slidenum">
              <a:rPr lang="ca-ES" smtClean="0"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99755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CBA1B5-F4B8-4887-A425-E2090632FF69}" type="slidenum">
              <a:rPr lang="ca-ES" smtClean="0"/>
              <a:pPr/>
              <a:t>1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77339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'imatge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Contenidor de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FE17C86-7077-453E-9EC2-CFD3675C8A6B}" type="slidenum">
              <a:rPr lang="ca-ES" smtClean="0"/>
              <a:t>2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85411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>
            <a:extLst>
              <a:ext uri="{FF2B5EF4-FFF2-40B4-BE49-F238E27FC236}">
                <a16:creationId xmlns:a16="http://schemas.microsoft.com/office/drawing/2014/main" id="{71C6AF3B-B622-4CA4-A07C-A1F9FC1A3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D73D34DE-48C9-4B2E-BD59-6AD9FD48C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189125-73F0-448B-8D62-C791063493DC}" type="datetimeFigureOut">
              <a:rPr lang="ca-ES" smtClean="0"/>
              <a:pPr/>
              <a:t>3/5/2021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C410705F-74E8-4919-8D7D-C358247D3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4B9452B8-B8B1-402C-AFFF-D9A02C1FC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1D424-AC36-4DF7-A60C-DFC7FA9418CF}" type="slidenum">
              <a:rPr lang="ca-ES" smtClean="0"/>
              <a:pPr/>
              <a:t>‹#›</a:t>
            </a:fld>
            <a:endParaRPr lang="ca-ES"/>
          </a:p>
        </p:txBody>
      </p:sp>
      <p:pic>
        <p:nvPicPr>
          <p:cNvPr id="7" name="Imatge 6">
            <a:extLst>
              <a:ext uri="{FF2B5EF4-FFF2-40B4-BE49-F238E27FC236}">
                <a16:creationId xmlns:a16="http://schemas.microsoft.com/office/drawing/2014/main" id="{7F30B8DC-8009-43E0-A1AF-36636304D6B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802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949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>
            <a:extLst>
              <a:ext uri="{FF2B5EF4-FFF2-40B4-BE49-F238E27FC236}">
                <a16:creationId xmlns:a16="http://schemas.microsoft.com/office/drawing/2014/main" id="{8837EF40-F6C8-45A5-AA0E-54646E5B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>
            <a:extLst>
              <a:ext uri="{FF2B5EF4-FFF2-40B4-BE49-F238E27FC236}">
                <a16:creationId xmlns:a16="http://schemas.microsoft.com/office/drawing/2014/main" id="{FA0144EF-36BC-4D46-AA93-61064B5471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per editar els estils del text del patró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>
            <a:extLst>
              <a:ext uri="{FF2B5EF4-FFF2-40B4-BE49-F238E27FC236}">
                <a16:creationId xmlns:a16="http://schemas.microsoft.com/office/drawing/2014/main" id="{4D803A91-F154-4BBE-B1AD-EEA2ECDF14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89125-73F0-448B-8D62-C791063493DC}" type="datetimeFigureOut">
              <a:rPr lang="ca-ES" smtClean="0"/>
              <a:pPr/>
              <a:t>3/5/2021</a:t>
            </a:fld>
            <a:endParaRPr lang="ca-ES"/>
          </a:p>
        </p:txBody>
      </p:sp>
      <p:sp>
        <p:nvSpPr>
          <p:cNvPr id="5" name="Contenidor de peu de pàgina 4">
            <a:extLst>
              <a:ext uri="{FF2B5EF4-FFF2-40B4-BE49-F238E27FC236}">
                <a16:creationId xmlns:a16="http://schemas.microsoft.com/office/drawing/2014/main" id="{24347C88-57F3-4203-A788-61711CF298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Contenidor de número de diapositiva 5">
            <a:extLst>
              <a:ext uri="{FF2B5EF4-FFF2-40B4-BE49-F238E27FC236}">
                <a16:creationId xmlns:a16="http://schemas.microsoft.com/office/drawing/2014/main" id="{FB5D256D-9B3E-4B45-ABF1-75C688E338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B1D424-AC36-4DF7-A60C-DFC7FA9418CF}" type="slidenum">
              <a:rPr lang="ca-ES" smtClean="0"/>
              <a:pPr/>
              <a:t>‹#›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13400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ítol 1">
            <a:extLst>
              <a:ext uri="{FF2B5EF4-FFF2-40B4-BE49-F238E27FC236}">
                <a16:creationId xmlns:a16="http://schemas.microsoft.com/office/drawing/2014/main" id="{A4446018-A7E9-46C1-8689-63EBEA4E94C9}"/>
              </a:ext>
            </a:extLst>
          </p:cNvPr>
          <p:cNvSpPr txBox="1">
            <a:spLocks/>
          </p:cNvSpPr>
          <p:nvPr/>
        </p:nvSpPr>
        <p:spPr>
          <a:xfrm>
            <a:off x="2586736" y="2120859"/>
            <a:ext cx="7018527" cy="2616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ca-ES" sz="11100" dirty="0"/>
              <a:t>MODELS DE FINANÇAMENT PER INSTAL·LACIONS FOTOVOLTAIQUES </a:t>
            </a:r>
            <a:br>
              <a:rPr lang="ca-ES" sz="1400" dirty="0"/>
            </a:br>
            <a:br>
              <a:rPr lang="ca-ES" sz="5300" dirty="0"/>
            </a:br>
            <a:r>
              <a:rPr lang="ca-ES" sz="5300" i="1" dirty="0"/>
              <a:t>Equip Tècnic Agència de l’Energia de Lleida</a:t>
            </a:r>
            <a:br>
              <a:rPr lang="ca-ES" sz="5300" i="1" dirty="0"/>
            </a:br>
            <a:r>
              <a:rPr lang="ca-ES" sz="5300" i="1" dirty="0"/>
              <a:t>Abril 2021</a:t>
            </a:r>
          </a:p>
        </p:txBody>
      </p:sp>
      <p:pic>
        <p:nvPicPr>
          <p:cNvPr id="14" name="Imatge 13">
            <a:extLst>
              <a:ext uri="{FF2B5EF4-FFF2-40B4-BE49-F238E27FC236}">
                <a16:creationId xmlns:a16="http://schemas.microsoft.com/office/drawing/2014/main" id="{B05A803B-48B6-439F-96CD-571CA1B439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443" y="897090"/>
            <a:ext cx="2277659" cy="1610204"/>
          </a:xfrm>
          <a:prstGeom prst="rect">
            <a:avLst/>
          </a:prstGeom>
        </p:spPr>
      </p:pic>
      <p:pic>
        <p:nvPicPr>
          <p:cNvPr id="15" name="Imatge 14" descr="Imatge que conté text, clipArt&#10;&#10;Descripció generada automàticament">
            <a:extLst>
              <a:ext uri="{FF2B5EF4-FFF2-40B4-BE49-F238E27FC236}">
                <a16:creationId xmlns:a16="http://schemas.microsoft.com/office/drawing/2014/main" id="{C6306CC8-A766-4059-B5BD-1AC1E3F294A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5047" y="1264533"/>
            <a:ext cx="1942510" cy="875317"/>
          </a:xfrm>
          <a:prstGeom prst="rect">
            <a:avLst/>
          </a:prstGeom>
        </p:spPr>
      </p:pic>
      <p:pic>
        <p:nvPicPr>
          <p:cNvPr id="16" name="Imatge 15">
            <a:extLst>
              <a:ext uri="{FF2B5EF4-FFF2-40B4-BE49-F238E27FC236}">
                <a16:creationId xmlns:a16="http://schemas.microsoft.com/office/drawing/2014/main" id="{D07774CF-1DF2-4F03-9C04-7A81D25A1D9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25012" b="7798"/>
          <a:stretch/>
        </p:blipFill>
        <p:spPr>
          <a:xfrm>
            <a:off x="-2634" y="5786429"/>
            <a:ext cx="12192000" cy="107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56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A4F2D7-9D8E-4F21-B34B-E3CC4F1523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9811" y="1439731"/>
            <a:ext cx="995172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a-ES" b="1" dirty="0"/>
              <a:t>ÍNDEX</a:t>
            </a:r>
          </a:p>
          <a:p>
            <a:pPr marL="0" indent="0">
              <a:buNone/>
            </a:pPr>
            <a:endParaRPr lang="ca-ES" dirty="0"/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Presentació cas pràctic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Bonificació IBI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Pagament al comptat / fraccionat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Pagament finançat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 err="1"/>
              <a:t>Renting</a:t>
            </a:r>
            <a:r>
              <a:rPr lang="ca-ES" dirty="0"/>
              <a:t> / Lloguer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Model «cost zero»</a:t>
            </a:r>
          </a:p>
          <a:p>
            <a:pPr marL="514350" indent="-514350">
              <a:buFont typeface="+mj-lt"/>
              <a:buAutoNum type="arabicPeriod"/>
            </a:pPr>
            <a:r>
              <a:rPr lang="ca-ES" dirty="0"/>
              <a:t>La importància de sumar</a:t>
            </a: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2646167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39100D-2D21-4FA9-B7FB-A0B228F5D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58433"/>
            <a:ext cx="10229491" cy="50957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ca-ES" sz="2600" b="1" dirty="0">
                <a:solidFill>
                  <a:schemeClr val="bg1">
                    <a:lumMod val="50000"/>
                  </a:schemeClr>
                </a:solidFill>
              </a:rPr>
              <a:t>Cas pràctic</a:t>
            </a:r>
          </a:p>
          <a:p>
            <a:pPr marL="0" indent="0">
              <a:buNone/>
            </a:pPr>
            <a:endParaRPr lang="ca-E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AC27D9B7-F930-4C9C-ACDF-9153EE0AF3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59" t="24832" r="35321" b="15108"/>
          <a:stretch/>
        </p:blipFill>
        <p:spPr>
          <a:xfrm>
            <a:off x="2150745" y="1553096"/>
            <a:ext cx="8026009" cy="4393278"/>
          </a:xfrm>
          <a:prstGeom prst="rect">
            <a:avLst/>
          </a:prstGeom>
        </p:spPr>
      </p:pic>
      <p:sp>
        <p:nvSpPr>
          <p:cNvPr id="5" name="QuadreDeText 4">
            <a:extLst>
              <a:ext uri="{FF2B5EF4-FFF2-40B4-BE49-F238E27FC236}">
                <a16:creationId xmlns:a16="http://schemas.microsoft.com/office/drawing/2014/main" id="{4213FD56-A9CD-4416-A04C-5ECF0F1C230A}"/>
              </a:ext>
            </a:extLst>
          </p:cNvPr>
          <p:cNvSpPr txBox="1"/>
          <p:nvPr/>
        </p:nvSpPr>
        <p:spPr>
          <a:xfrm>
            <a:off x="838199" y="6140741"/>
            <a:ext cx="19637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i="1" dirty="0"/>
              <a:t>*Font: Som Energia</a:t>
            </a:r>
          </a:p>
        </p:txBody>
      </p:sp>
      <p:sp>
        <p:nvSpPr>
          <p:cNvPr id="3" name="QuadreDeText 2">
            <a:extLst>
              <a:ext uri="{FF2B5EF4-FFF2-40B4-BE49-F238E27FC236}">
                <a16:creationId xmlns:a16="http://schemas.microsoft.com/office/drawing/2014/main" id="{90DA0BC2-F642-4B0B-999E-10D10D352E9A}"/>
              </a:ext>
            </a:extLst>
          </p:cNvPr>
          <p:cNvSpPr txBox="1"/>
          <p:nvPr/>
        </p:nvSpPr>
        <p:spPr>
          <a:xfrm>
            <a:off x="956698" y="3309184"/>
            <a:ext cx="2388093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400" dirty="0"/>
              <a:t>15kWn 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≈ 17kWp    </a:t>
            </a:r>
            <a:endParaRPr lang="ca-ES" sz="2400" dirty="0"/>
          </a:p>
        </p:txBody>
      </p:sp>
      <p:sp>
        <p:nvSpPr>
          <p:cNvPr id="6" name="QuadreDeText 5">
            <a:extLst>
              <a:ext uri="{FF2B5EF4-FFF2-40B4-BE49-F238E27FC236}">
                <a16:creationId xmlns:a16="http://schemas.microsoft.com/office/drawing/2014/main" id="{FA2F11D8-4455-48D9-9E7A-40F8A8F6439A}"/>
              </a:ext>
            </a:extLst>
          </p:cNvPr>
          <p:cNvSpPr txBox="1"/>
          <p:nvPr/>
        </p:nvSpPr>
        <p:spPr>
          <a:xfrm>
            <a:off x="3564851" y="3124517"/>
            <a:ext cx="238809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400" dirty="0"/>
              <a:t>Cost referència 1,1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€/</a:t>
            </a:r>
            <a:r>
              <a:rPr lang="ca-E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kWp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endParaRPr lang="ca-ES" sz="2400" dirty="0"/>
          </a:p>
        </p:txBody>
      </p:sp>
      <p:sp>
        <p:nvSpPr>
          <p:cNvPr id="8" name="QuadreDeText 7">
            <a:extLst>
              <a:ext uri="{FF2B5EF4-FFF2-40B4-BE49-F238E27FC236}">
                <a16:creationId xmlns:a16="http://schemas.microsoft.com/office/drawing/2014/main" id="{3D9F9A5C-CDD1-4C02-955D-8C7EAB154D02}"/>
              </a:ext>
            </a:extLst>
          </p:cNvPr>
          <p:cNvSpPr txBox="1"/>
          <p:nvPr/>
        </p:nvSpPr>
        <p:spPr>
          <a:xfrm>
            <a:off x="6173004" y="3124517"/>
            <a:ext cx="238809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400" dirty="0"/>
              <a:t>Cost instal·lació 18.700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ca-ES" sz="2400" dirty="0"/>
          </a:p>
        </p:txBody>
      </p:sp>
      <p:sp>
        <p:nvSpPr>
          <p:cNvPr id="9" name="QuadreDeText 8">
            <a:extLst>
              <a:ext uri="{FF2B5EF4-FFF2-40B4-BE49-F238E27FC236}">
                <a16:creationId xmlns:a16="http://schemas.microsoft.com/office/drawing/2014/main" id="{F65C6013-8694-468C-A54C-94F53D20CA55}"/>
              </a:ext>
            </a:extLst>
          </p:cNvPr>
          <p:cNvSpPr txBox="1"/>
          <p:nvPr/>
        </p:nvSpPr>
        <p:spPr>
          <a:xfrm>
            <a:off x="8781157" y="3124517"/>
            <a:ext cx="238809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400" dirty="0"/>
              <a:t>Cost per veí 1.870</a:t>
            </a:r>
            <a:r>
              <a:rPr lang="ca-ES" sz="2400" dirty="0"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ca-ES" sz="2400" dirty="0"/>
          </a:p>
        </p:txBody>
      </p:sp>
    </p:spTree>
    <p:extLst>
      <p:ext uri="{BB962C8B-B14F-4D97-AF65-F5344CB8AC3E}">
        <p14:creationId xmlns:p14="http://schemas.microsoft.com/office/powerpoint/2010/main" val="369529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 animBg="1"/>
      <p:bldP spid="6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39100D-2D21-4FA9-B7FB-A0B228F5D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0159" y="1211640"/>
            <a:ext cx="9792248" cy="50957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ca-ES" sz="2600" b="1" dirty="0">
                <a:solidFill>
                  <a:schemeClr val="bg1">
                    <a:lumMod val="50000"/>
                  </a:schemeClr>
                </a:solidFill>
              </a:rPr>
              <a:t>Bonificació sobre la quota de l’impost de béns immobles (IBI)</a:t>
            </a:r>
            <a:endParaRPr lang="ca-ES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ca-ES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Imatge 3">
            <a:extLst>
              <a:ext uri="{FF2B5EF4-FFF2-40B4-BE49-F238E27FC236}">
                <a16:creationId xmlns:a16="http://schemas.microsoft.com/office/drawing/2014/main" id="{1531B330-11CE-41A4-8E97-10C269635B9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119" t="38777" r="23625" b="25505"/>
          <a:stretch/>
        </p:blipFill>
        <p:spPr>
          <a:xfrm>
            <a:off x="1770077" y="2204207"/>
            <a:ext cx="9124064" cy="3442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178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39100D-2D21-4FA9-B7FB-A0B228F5D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94450"/>
            <a:ext cx="10229491" cy="50957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ca-ES" sz="2600" b="1" dirty="0">
                <a:solidFill>
                  <a:schemeClr val="bg1">
                    <a:lumMod val="50000"/>
                  </a:schemeClr>
                </a:solidFill>
              </a:rPr>
              <a:t>Cas pràctic:  Pagament al comptat / aplaçat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a-ES" sz="2400" dirty="0">
                <a:solidFill>
                  <a:schemeClr val="tx1"/>
                </a:solidFill>
              </a:rPr>
              <a:t>Estalvi en eficiència energètica:</a:t>
            </a:r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r>
              <a:rPr lang="ca-ES" sz="2400" dirty="0"/>
              <a:t>Estalvi bonificació IBI: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a-ES" sz="2400" dirty="0"/>
              <a:t>Estalvi per autoconsum: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a-E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: cantonades arrodonides 2">
            <a:extLst>
              <a:ext uri="{FF2B5EF4-FFF2-40B4-BE49-F238E27FC236}">
                <a16:creationId xmlns:a16="http://schemas.microsoft.com/office/drawing/2014/main" id="{8B806F3D-20EE-4708-8A50-96CA1D912202}"/>
              </a:ext>
            </a:extLst>
          </p:cNvPr>
          <p:cNvSpPr/>
          <p:nvPr/>
        </p:nvSpPr>
        <p:spPr>
          <a:xfrm>
            <a:off x="838200" y="2119158"/>
            <a:ext cx="2248950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en contractació elèctrica</a:t>
            </a:r>
          </a:p>
        </p:txBody>
      </p:sp>
      <p:sp>
        <p:nvSpPr>
          <p:cNvPr id="4" name="Rectangle: cantonades arrodonides 3">
            <a:extLst>
              <a:ext uri="{FF2B5EF4-FFF2-40B4-BE49-F238E27FC236}">
                <a16:creationId xmlns:a16="http://schemas.microsoft.com/office/drawing/2014/main" id="{243224F5-54E9-462F-B72D-C1F06B9D68E3}"/>
              </a:ext>
            </a:extLst>
          </p:cNvPr>
          <p:cNvSpPr/>
          <p:nvPr/>
        </p:nvSpPr>
        <p:spPr>
          <a:xfrm>
            <a:off x="3166149" y="2119158"/>
            <a:ext cx="1095458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usos</a:t>
            </a:r>
          </a:p>
        </p:txBody>
      </p:sp>
      <p:sp>
        <p:nvSpPr>
          <p:cNvPr id="5" name="Rectangle: cantonades arrodonides 4">
            <a:extLst>
              <a:ext uri="{FF2B5EF4-FFF2-40B4-BE49-F238E27FC236}">
                <a16:creationId xmlns:a16="http://schemas.microsoft.com/office/drawing/2014/main" id="{909C31D2-24B7-4315-B500-B2345246F640}"/>
              </a:ext>
            </a:extLst>
          </p:cNvPr>
          <p:cNvSpPr/>
          <p:nvPr/>
        </p:nvSpPr>
        <p:spPr>
          <a:xfrm>
            <a:off x="4340606" y="2119158"/>
            <a:ext cx="1984693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equips (</a:t>
            </a:r>
            <a:r>
              <a:rPr lang="ca-ES" dirty="0" err="1">
                <a:solidFill>
                  <a:schemeClr val="tx1"/>
                </a:solidFill>
              </a:rPr>
              <a:t>led</a:t>
            </a:r>
            <a:r>
              <a:rPr lang="ca-ES" dirty="0">
                <a:solidFill>
                  <a:schemeClr val="tx1"/>
                </a:solidFill>
              </a:rPr>
              <a:t>, </a:t>
            </a:r>
            <a:r>
              <a:rPr lang="ca-ES" dirty="0" err="1">
                <a:solidFill>
                  <a:schemeClr val="tx1"/>
                </a:solidFill>
              </a:rPr>
              <a:t>categ</a:t>
            </a:r>
            <a:r>
              <a:rPr lang="ca-ES" dirty="0">
                <a:solidFill>
                  <a:schemeClr val="tx1"/>
                </a:solidFill>
              </a:rPr>
              <a:t>. B/C,...)</a:t>
            </a:r>
          </a:p>
        </p:txBody>
      </p:sp>
      <p:sp>
        <p:nvSpPr>
          <p:cNvPr id="6" name="Rectangle: cantonades arrodonides 5">
            <a:extLst>
              <a:ext uri="{FF2B5EF4-FFF2-40B4-BE49-F238E27FC236}">
                <a16:creationId xmlns:a16="http://schemas.microsoft.com/office/drawing/2014/main" id="{CE5D7890-8653-426A-9C65-B811A18F8B04}"/>
              </a:ext>
            </a:extLst>
          </p:cNvPr>
          <p:cNvSpPr/>
          <p:nvPr/>
        </p:nvSpPr>
        <p:spPr>
          <a:xfrm>
            <a:off x="867217" y="3103223"/>
            <a:ext cx="4216511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50% cost inst. - 10% durant 5 anys </a:t>
            </a:r>
          </a:p>
        </p:txBody>
      </p:sp>
      <p:sp>
        <p:nvSpPr>
          <p:cNvPr id="7" name="Rectangle: cantonades arrodonides 6">
            <a:extLst>
              <a:ext uri="{FF2B5EF4-FFF2-40B4-BE49-F238E27FC236}">
                <a16:creationId xmlns:a16="http://schemas.microsoft.com/office/drawing/2014/main" id="{AABC4DFA-7C61-4A57-AF5D-69B5BE35022C}"/>
              </a:ext>
            </a:extLst>
          </p:cNvPr>
          <p:cNvSpPr/>
          <p:nvPr/>
        </p:nvSpPr>
        <p:spPr>
          <a:xfrm>
            <a:off x="867217" y="4058838"/>
            <a:ext cx="3201444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Estalvi per autoconsum directe</a:t>
            </a:r>
          </a:p>
        </p:txBody>
      </p:sp>
      <p:sp>
        <p:nvSpPr>
          <p:cNvPr id="8" name="Rectangle: cantonades arrodonides 7">
            <a:extLst>
              <a:ext uri="{FF2B5EF4-FFF2-40B4-BE49-F238E27FC236}">
                <a16:creationId xmlns:a16="http://schemas.microsoft.com/office/drawing/2014/main" id="{2C5BA764-7B8B-4390-9B6A-46D4FEB9EA4A}"/>
              </a:ext>
            </a:extLst>
          </p:cNvPr>
          <p:cNvSpPr/>
          <p:nvPr/>
        </p:nvSpPr>
        <p:spPr>
          <a:xfrm>
            <a:off x="4136828" y="4058838"/>
            <a:ext cx="2168897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Compensació excedents</a:t>
            </a:r>
          </a:p>
        </p:txBody>
      </p:sp>
      <p:sp>
        <p:nvSpPr>
          <p:cNvPr id="9" name="Clau de tancament 8">
            <a:extLst>
              <a:ext uri="{FF2B5EF4-FFF2-40B4-BE49-F238E27FC236}">
                <a16:creationId xmlns:a16="http://schemas.microsoft.com/office/drawing/2014/main" id="{247244D0-B217-4BA1-8D8E-571494C53DF5}"/>
              </a:ext>
            </a:extLst>
          </p:cNvPr>
          <p:cNvSpPr/>
          <p:nvPr/>
        </p:nvSpPr>
        <p:spPr>
          <a:xfrm>
            <a:off x="7935195" y="1983292"/>
            <a:ext cx="507533" cy="2718033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angle: cantonades arrodonides 9">
            <a:extLst>
              <a:ext uri="{FF2B5EF4-FFF2-40B4-BE49-F238E27FC236}">
                <a16:creationId xmlns:a16="http://schemas.microsoft.com/office/drawing/2014/main" id="{37BD0B22-FCD8-4663-A7EC-BE9DABFB4C0E}"/>
              </a:ext>
            </a:extLst>
          </p:cNvPr>
          <p:cNvSpPr/>
          <p:nvPr/>
        </p:nvSpPr>
        <p:spPr>
          <a:xfrm>
            <a:off x="6470576" y="2119158"/>
            <a:ext cx="1582856" cy="47817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144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€/any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1" name="Rectangle: cantonades arrodonides 10">
            <a:extLst>
              <a:ext uri="{FF2B5EF4-FFF2-40B4-BE49-F238E27FC236}">
                <a16:creationId xmlns:a16="http://schemas.microsoft.com/office/drawing/2014/main" id="{8F094C55-ED90-49E2-882B-B0F7A4FD888E}"/>
              </a:ext>
            </a:extLst>
          </p:cNvPr>
          <p:cNvSpPr/>
          <p:nvPr/>
        </p:nvSpPr>
        <p:spPr>
          <a:xfrm>
            <a:off x="5310233" y="3103223"/>
            <a:ext cx="2743199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935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 (187 €/any) 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2" name="Rectangle: cantonades arrodonides 11">
            <a:extLst>
              <a:ext uri="{FF2B5EF4-FFF2-40B4-BE49-F238E27FC236}">
                <a16:creationId xmlns:a16="http://schemas.microsoft.com/office/drawing/2014/main" id="{2862AFFB-0DBB-4621-8DD0-13D7F1EE939C}"/>
              </a:ext>
            </a:extLst>
          </p:cNvPr>
          <p:cNvSpPr/>
          <p:nvPr/>
        </p:nvSpPr>
        <p:spPr>
          <a:xfrm>
            <a:off x="8556912" y="2586845"/>
            <a:ext cx="3254467" cy="4781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Cost total instal·lació</a:t>
            </a:r>
          </a:p>
        </p:txBody>
      </p:sp>
      <p:sp>
        <p:nvSpPr>
          <p:cNvPr id="13" name="Rectangle: cantonades arrodonides 12">
            <a:extLst>
              <a:ext uri="{FF2B5EF4-FFF2-40B4-BE49-F238E27FC236}">
                <a16:creationId xmlns:a16="http://schemas.microsoft.com/office/drawing/2014/main" id="{D7A38B28-3D79-401E-A617-FF7DD962524A}"/>
              </a:ext>
            </a:extLst>
          </p:cNvPr>
          <p:cNvSpPr/>
          <p:nvPr/>
        </p:nvSpPr>
        <p:spPr>
          <a:xfrm>
            <a:off x="9280770" y="3209884"/>
            <a:ext cx="1582856" cy="4781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1.870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</a:t>
            </a:r>
            <a:r>
              <a:rPr lang="ca-ES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vei</a:t>
            </a:r>
            <a:endParaRPr lang="ca-ES" dirty="0">
              <a:solidFill>
                <a:schemeClr val="tx1"/>
              </a:solidFill>
            </a:endParaRPr>
          </a:p>
        </p:txBody>
      </p:sp>
      <p:cxnSp>
        <p:nvCxnSpPr>
          <p:cNvPr id="15" name="Connector recte 14">
            <a:extLst>
              <a:ext uri="{FF2B5EF4-FFF2-40B4-BE49-F238E27FC236}">
                <a16:creationId xmlns:a16="http://schemas.microsoft.com/office/drawing/2014/main" id="{FDDE3242-D2E4-47DE-92D2-6ED04662A03F}"/>
              </a:ext>
            </a:extLst>
          </p:cNvPr>
          <p:cNvCxnSpPr>
            <a:cxnSpLocks/>
          </p:cNvCxnSpPr>
          <p:nvPr/>
        </p:nvCxnSpPr>
        <p:spPr>
          <a:xfrm>
            <a:off x="4655890" y="5038527"/>
            <a:ext cx="37868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cantonades arrodonides 15">
            <a:extLst>
              <a:ext uri="{FF2B5EF4-FFF2-40B4-BE49-F238E27FC236}">
                <a16:creationId xmlns:a16="http://schemas.microsoft.com/office/drawing/2014/main" id="{FC5B411F-EB0D-4D2F-9A01-5D770B1ABB1F}"/>
              </a:ext>
            </a:extLst>
          </p:cNvPr>
          <p:cNvSpPr/>
          <p:nvPr/>
        </p:nvSpPr>
        <p:spPr>
          <a:xfrm>
            <a:off x="4643717" y="5142482"/>
            <a:ext cx="1759234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Estalvi Total</a:t>
            </a:r>
          </a:p>
        </p:txBody>
      </p:sp>
      <p:sp>
        <p:nvSpPr>
          <p:cNvPr id="17" name="Rectangle: cantonades arrodonides 16">
            <a:extLst>
              <a:ext uri="{FF2B5EF4-FFF2-40B4-BE49-F238E27FC236}">
                <a16:creationId xmlns:a16="http://schemas.microsoft.com/office/drawing/2014/main" id="{8AB6F57A-BA84-4746-8A7D-EBF5A0D905DE}"/>
              </a:ext>
            </a:extLst>
          </p:cNvPr>
          <p:cNvSpPr/>
          <p:nvPr/>
        </p:nvSpPr>
        <p:spPr>
          <a:xfrm>
            <a:off x="6470575" y="5136644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548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€/any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9" name="Rectangle: cantonades arrodonides 18">
            <a:extLst>
              <a:ext uri="{FF2B5EF4-FFF2-40B4-BE49-F238E27FC236}">
                <a16:creationId xmlns:a16="http://schemas.microsoft.com/office/drawing/2014/main" id="{9070189B-A9B2-4496-A57D-3A01F6A67FB6}"/>
              </a:ext>
            </a:extLst>
          </p:cNvPr>
          <p:cNvSpPr/>
          <p:nvPr/>
        </p:nvSpPr>
        <p:spPr>
          <a:xfrm>
            <a:off x="6470576" y="4058838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217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€/any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0" name="QuadreDeText 19">
            <a:extLst>
              <a:ext uri="{FF2B5EF4-FFF2-40B4-BE49-F238E27FC236}">
                <a16:creationId xmlns:a16="http://schemas.microsoft.com/office/drawing/2014/main" id="{CAA1A406-7254-4165-A681-57A2FCF64D86}"/>
              </a:ext>
            </a:extLst>
          </p:cNvPr>
          <p:cNvSpPr txBox="1"/>
          <p:nvPr/>
        </p:nvSpPr>
        <p:spPr>
          <a:xfrm>
            <a:off x="8710247" y="3969761"/>
            <a:ext cx="3016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/>
              <a:t>* </a:t>
            </a:r>
            <a:r>
              <a:rPr lang="ca-ES" b="1" i="1" dirty="0"/>
              <a:t>Amortització a 4,5 anys</a:t>
            </a:r>
            <a:endParaRPr lang="ca-ES" i="1" dirty="0"/>
          </a:p>
        </p:txBody>
      </p:sp>
      <p:sp>
        <p:nvSpPr>
          <p:cNvPr id="22" name="QuadreDeText 21">
            <a:extLst>
              <a:ext uri="{FF2B5EF4-FFF2-40B4-BE49-F238E27FC236}">
                <a16:creationId xmlns:a16="http://schemas.microsoft.com/office/drawing/2014/main" id="{44B55F30-BB92-4180-85F1-31DFA9256BCC}"/>
              </a:ext>
            </a:extLst>
          </p:cNvPr>
          <p:cNvSpPr txBox="1"/>
          <p:nvPr/>
        </p:nvSpPr>
        <p:spPr>
          <a:xfrm>
            <a:off x="8712046" y="4032430"/>
            <a:ext cx="30167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/>
              <a:t>* </a:t>
            </a:r>
            <a:r>
              <a:rPr lang="ca-ES" b="1" i="1" dirty="0"/>
              <a:t>Amortització a 3,5 anys</a:t>
            </a:r>
            <a:endParaRPr lang="ca-ES" i="1" dirty="0"/>
          </a:p>
        </p:txBody>
      </p:sp>
      <p:sp>
        <p:nvSpPr>
          <p:cNvPr id="24" name="Rectangle: cantonades arrodonides 23">
            <a:extLst>
              <a:ext uri="{FF2B5EF4-FFF2-40B4-BE49-F238E27FC236}">
                <a16:creationId xmlns:a16="http://schemas.microsoft.com/office/drawing/2014/main" id="{84428328-23E3-4E39-A61D-9F8918E344D9}"/>
              </a:ext>
            </a:extLst>
          </p:cNvPr>
          <p:cNvSpPr/>
          <p:nvPr/>
        </p:nvSpPr>
        <p:spPr>
          <a:xfrm>
            <a:off x="6470575" y="5154591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404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€/any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5" name="QuadreDeText 24">
            <a:extLst>
              <a:ext uri="{FF2B5EF4-FFF2-40B4-BE49-F238E27FC236}">
                <a16:creationId xmlns:a16="http://schemas.microsoft.com/office/drawing/2014/main" id="{5C5CFA93-6519-4D20-9805-83516FCD8376}"/>
              </a:ext>
            </a:extLst>
          </p:cNvPr>
          <p:cNvSpPr txBox="1"/>
          <p:nvPr/>
        </p:nvSpPr>
        <p:spPr>
          <a:xfrm>
            <a:off x="1150124" y="5769469"/>
            <a:ext cx="96056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i="1" dirty="0"/>
              <a:t>IDEA: Depenent de les millores en eficiència i optimització podem aconseguir una amortització més ràpida de la inversió</a:t>
            </a:r>
          </a:p>
        </p:txBody>
      </p:sp>
    </p:spTree>
    <p:extLst>
      <p:ext uri="{BB962C8B-B14F-4D97-AF65-F5344CB8AC3E}">
        <p14:creationId xmlns:p14="http://schemas.microsoft.com/office/powerpoint/2010/main" val="2020454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0" grpId="0" animBg="1"/>
      <p:bldP spid="17" grpId="0" animBg="1"/>
      <p:bldP spid="20" grpId="0"/>
      <p:bldP spid="22" grpId="0"/>
      <p:bldP spid="24" grpId="0" animBg="1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39100D-2D21-4FA9-B7FB-A0B228F5D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38834"/>
            <a:ext cx="10229491" cy="50957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ca-ES" sz="2600" b="1" dirty="0">
                <a:solidFill>
                  <a:schemeClr val="bg1">
                    <a:lumMod val="50000"/>
                  </a:schemeClr>
                </a:solidFill>
              </a:rPr>
              <a:t>Cas pràctic:  Pagament Finançat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a-ES" sz="2400" dirty="0">
                <a:solidFill>
                  <a:schemeClr val="tx1"/>
                </a:solidFill>
              </a:rPr>
              <a:t>Estalvi en eficiència energètica:</a:t>
            </a:r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r>
              <a:rPr lang="ca-ES" sz="2400" dirty="0"/>
              <a:t>Estalvi bonificació IBI: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a-ES" sz="2400" dirty="0"/>
              <a:t>Estalvi per autoconsum: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a-E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: cantonades arrodonides 2">
            <a:extLst>
              <a:ext uri="{FF2B5EF4-FFF2-40B4-BE49-F238E27FC236}">
                <a16:creationId xmlns:a16="http://schemas.microsoft.com/office/drawing/2014/main" id="{8B806F3D-20EE-4708-8A50-96CA1D912202}"/>
              </a:ext>
            </a:extLst>
          </p:cNvPr>
          <p:cNvSpPr/>
          <p:nvPr/>
        </p:nvSpPr>
        <p:spPr>
          <a:xfrm>
            <a:off x="838200" y="2163542"/>
            <a:ext cx="2248950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en contractació elèctrica</a:t>
            </a:r>
          </a:p>
        </p:txBody>
      </p:sp>
      <p:sp>
        <p:nvSpPr>
          <p:cNvPr id="4" name="Rectangle: cantonades arrodonides 3">
            <a:extLst>
              <a:ext uri="{FF2B5EF4-FFF2-40B4-BE49-F238E27FC236}">
                <a16:creationId xmlns:a16="http://schemas.microsoft.com/office/drawing/2014/main" id="{243224F5-54E9-462F-B72D-C1F06B9D68E3}"/>
              </a:ext>
            </a:extLst>
          </p:cNvPr>
          <p:cNvSpPr/>
          <p:nvPr/>
        </p:nvSpPr>
        <p:spPr>
          <a:xfrm>
            <a:off x="3166149" y="2163542"/>
            <a:ext cx="1095458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usos</a:t>
            </a:r>
          </a:p>
        </p:txBody>
      </p:sp>
      <p:sp>
        <p:nvSpPr>
          <p:cNvPr id="5" name="Rectangle: cantonades arrodonides 4">
            <a:extLst>
              <a:ext uri="{FF2B5EF4-FFF2-40B4-BE49-F238E27FC236}">
                <a16:creationId xmlns:a16="http://schemas.microsoft.com/office/drawing/2014/main" id="{909C31D2-24B7-4315-B500-B2345246F640}"/>
              </a:ext>
            </a:extLst>
          </p:cNvPr>
          <p:cNvSpPr/>
          <p:nvPr/>
        </p:nvSpPr>
        <p:spPr>
          <a:xfrm>
            <a:off x="4340606" y="2163542"/>
            <a:ext cx="1984693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equips (</a:t>
            </a:r>
            <a:r>
              <a:rPr lang="ca-ES" dirty="0" err="1">
                <a:solidFill>
                  <a:schemeClr val="tx1"/>
                </a:solidFill>
              </a:rPr>
              <a:t>led</a:t>
            </a:r>
            <a:r>
              <a:rPr lang="ca-ES" dirty="0">
                <a:solidFill>
                  <a:schemeClr val="tx1"/>
                </a:solidFill>
              </a:rPr>
              <a:t>, </a:t>
            </a:r>
            <a:r>
              <a:rPr lang="ca-ES" dirty="0" err="1">
                <a:solidFill>
                  <a:schemeClr val="tx1"/>
                </a:solidFill>
              </a:rPr>
              <a:t>categ</a:t>
            </a:r>
            <a:r>
              <a:rPr lang="ca-ES" dirty="0">
                <a:solidFill>
                  <a:schemeClr val="tx1"/>
                </a:solidFill>
              </a:rPr>
              <a:t>. B/C,...)</a:t>
            </a:r>
          </a:p>
        </p:txBody>
      </p:sp>
      <p:sp>
        <p:nvSpPr>
          <p:cNvPr id="6" name="Rectangle: cantonades arrodonides 5">
            <a:extLst>
              <a:ext uri="{FF2B5EF4-FFF2-40B4-BE49-F238E27FC236}">
                <a16:creationId xmlns:a16="http://schemas.microsoft.com/office/drawing/2014/main" id="{CE5D7890-8653-426A-9C65-B811A18F8B04}"/>
              </a:ext>
            </a:extLst>
          </p:cNvPr>
          <p:cNvSpPr/>
          <p:nvPr/>
        </p:nvSpPr>
        <p:spPr>
          <a:xfrm>
            <a:off x="867217" y="3147607"/>
            <a:ext cx="4216511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½ Quota IBI trimestre</a:t>
            </a:r>
          </a:p>
        </p:txBody>
      </p:sp>
      <p:sp>
        <p:nvSpPr>
          <p:cNvPr id="7" name="Rectangle: cantonades arrodonides 6">
            <a:extLst>
              <a:ext uri="{FF2B5EF4-FFF2-40B4-BE49-F238E27FC236}">
                <a16:creationId xmlns:a16="http://schemas.microsoft.com/office/drawing/2014/main" id="{AABC4DFA-7C61-4A57-AF5D-69B5BE35022C}"/>
              </a:ext>
            </a:extLst>
          </p:cNvPr>
          <p:cNvSpPr/>
          <p:nvPr/>
        </p:nvSpPr>
        <p:spPr>
          <a:xfrm>
            <a:off x="867217" y="4103222"/>
            <a:ext cx="3201444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Estalvi per autoconsum directe</a:t>
            </a:r>
          </a:p>
        </p:txBody>
      </p:sp>
      <p:sp>
        <p:nvSpPr>
          <p:cNvPr id="8" name="Rectangle: cantonades arrodonides 7">
            <a:extLst>
              <a:ext uri="{FF2B5EF4-FFF2-40B4-BE49-F238E27FC236}">
                <a16:creationId xmlns:a16="http://schemas.microsoft.com/office/drawing/2014/main" id="{2C5BA764-7B8B-4390-9B6A-46D4FEB9EA4A}"/>
              </a:ext>
            </a:extLst>
          </p:cNvPr>
          <p:cNvSpPr/>
          <p:nvPr/>
        </p:nvSpPr>
        <p:spPr>
          <a:xfrm>
            <a:off x="4136828" y="4103222"/>
            <a:ext cx="2168897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Compensació excedents</a:t>
            </a:r>
          </a:p>
        </p:txBody>
      </p:sp>
      <p:sp>
        <p:nvSpPr>
          <p:cNvPr id="9" name="Clau de tancament 8">
            <a:extLst>
              <a:ext uri="{FF2B5EF4-FFF2-40B4-BE49-F238E27FC236}">
                <a16:creationId xmlns:a16="http://schemas.microsoft.com/office/drawing/2014/main" id="{247244D0-B217-4BA1-8D8E-571494C53DF5}"/>
              </a:ext>
            </a:extLst>
          </p:cNvPr>
          <p:cNvSpPr/>
          <p:nvPr/>
        </p:nvSpPr>
        <p:spPr>
          <a:xfrm>
            <a:off x="7935195" y="2027676"/>
            <a:ext cx="507533" cy="2718033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angle: cantonades arrodonides 9">
            <a:extLst>
              <a:ext uri="{FF2B5EF4-FFF2-40B4-BE49-F238E27FC236}">
                <a16:creationId xmlns:a16="http://schemas.microsoft.com/office/drawing/2014/main" id="{37BD0B22-FCD8-4663-A7EC-BE9DABFB4C0E}"/>
              </a:ext>
            </a:extLst>
          </p:cNvPr>
          <p:cNvSpPr/>
          <p:nvPr/>
        </p:nvSpPr>
        <p:spPr>
          <a:xfrm>
            <a:off x="6470576" y="2163542"/>
            <a:ext cx="1582856" cy="47817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12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1" name="Rectangle: cantonades arrodonides 10">
            <a:extLst>
              <a:ext uri="{FF2B5EF4-FFF2-40B4-BE49-F238E27FC236}">
                <a16:creationId xmlns:a16="http://schemas.microsoft.com/office/drawing/2014/main" id="{8F094C55-ED90-49E2-882B-B0F7A4FD888E}"/>
              </a:ext>
            </a:extLst>
          </p:cNvPr>
          <p:cNvSpPr/>
          <p:nvPr/>
        </p:nvSpPr>
        <p:spPr>
          <a:xfrm>
            <a:off x="5310233" y="3147607"/>
            <a:ext cx="2743199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47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 (15 €/mes) 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2" name="Rectangle: cantonades arrodonides 11">
            <a:extLst>
              <a:ext uri="{FF2B5EF4-FFF2-40B4-BE49-F238E27FC236}">
                <a16:creationId xmlns:a16="http://schemas.microsoft.com/office/drawing/2014/main" id="{2862AFFB-0DBB-4621-8DD0-13D7F1EE939C}"/>
              </a:ext>
            </a:extLst>
          </p:cNvPr>
          <p:cNvSpPr/>
          <p:nvPr/>
        </p:nvSpPr>
        <p:spPr>
          <a:xfrm>
            <a:off x="8556912" y="2409633"/>
            <a:ext cx="3254467" cy="4781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Quota mensual préstec</a:t>
            </a:r>
          </a:p>
        </p:txBody>
      </p:sp>
      <p:sp>
        <p:nvSpPr>
          <p:cNvPr id="13" name="Rectangle: cantonades arrodonides 12">
            <a:extLst>
              <a:ext uri="{FF2B5EF4-FFF2-40B4-BE49-F238E27FC236}">
                <a16:creationId xmlns:a16="http://schemas.microsoft.com/office/drawing/2014/main" id="{D7A38B28-3D79-401E-A617-FF7DD962524A}"/>
              </a:ext>
            </a:extLst>
          </p:cNvPr>
          <p:cNvSpPr/>
          <p:nvPr/>
        </p:nvSpPr>
        <p:spPr>
          <a:xfrm>
            <a:off x="9286800" y="2987273"/>
            <a:ext cx="1582856" cy="4781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32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cxnSp>
        <p:nvCxnSpPr>
          <p:cNvPr id="15" name="Connector recte 14">
            <a:extLst>
              <a:ext uri="{FF2B5EF4-FFF2-40B4-BE49-F238E27FC236}">
                <a16:creationId xmlns:a16="http://schemas.microsoft.com/office/drawing/2014/main" id="{FDDE3242-D2E4-47DE-92D2-6ED04662A03F}"/>
              </a:ext>
            </a:extLst>
          </p:cNvPr>
          <p:cNvCxnSpPr>
            <a:cxnSpLocks/>
          </p:cNvCxnSpPr>
          <p:nvPr/>
        </p:nvCxnSpPr>
        <p:spPr>
          <a:xfrm>
            <a:off x="4655890" y="5082911"/>
            <a:ext cx="37868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cantonades arrodonides 15">
            <a:extLst>
              <a:ext uri="{FF2B5EF4-FFF2-40B4-BE49-F238E27FC236}">
                <a16:creationId xmlns:a16="http://schemas.microsoft.com/office/drawing/2014/main" id="{FC5B411F-EB0D-4D2F-9A01-5D770B1ABB1F}"/>
              </a:ext>
            </a:extLst>
          </p:cNvPr>
          <p:cNvSpPr/>
          <p:nvPr/>
        </p:nvSpPr>
        <p:spPr>
          <a:xfrm>
            <a:off x="4643717" y="5186866"/>
            <a:ext cx="1759234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Estalvi Total</a:t>
            </a:r>
          </a:p>
        </p:txBody>
      </p:sp>
      <p:sp>
        <p:nvSpPr>
          <p:cNvPr id="17" name="Rectangle: cantonades arrodonides 16">
            <a:extLst>
              <a:ext uri="{FF2B5EF4-FFF2-40B4-BE49-F238E27FC236}">
                <a16:creationId xmlns:a16="http://schemas.microsoft.com/office/drawing/2014/main" id="{8AB6F57A-BA84-4746-8A7D-EBF5A0D905DE}"/>
              </a:ext>
            </a:extLst>
          </p:cNvPr>
          <p:cNvSpPr/>
          <p:nvPr/>
        </p:nvSpPr>
        <p:spPr>
          <a:xfrm>
            <a:off x="6470576" y="5181028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33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9" name="Rectangle: cantonades arrodonides 18">
            <a:extLst>
              <a:ext uri="{FF2B5EF4-FFF2-40B4-BE49-F238E27FC236}">
                <a16:creationId xmlns:a16="http://schemas.microsoft.com/office/drawing/2014/main" id="{9070189B-A9B2-4496-A57D-3A01F6A67FB6}"/>
              </a:ext>
            </a:extLst>
          </p:cNvPr>
          <p:cNvSpPr/>
          <p:nvPr/>
        </p:nvSpPr>
        <p:spPr>
          <a:xfrm>
            <a:off x="6470576" y="4103222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18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0" name="QuadreDeText 19">
            <a:extLst>
              <a:ext uri="{FF2B5EF4-FFF2-40B4-BE49-F238E27FC236}">
                <a16:creationId xmlns:a16="http://schemas.microsoft.com/office/drawing/2014/main" id="{CAA1A406-7254-4165-A681-57A2FCF64D86}"/>
              </a:ext>
            </a:extLst>
          </p:cNvPr>
          <p:cNvSpPr txBox="1"/>
          <p:nvPr/>
        </p:nvSpPr>
        <p:spPr>
          <a:xfrm>
            <a:off x="8710246" y="3858497"/>
            <a:ext cx="3209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/>
              <a:t>* </a:t>
            </a:r>
            <a:r>
              <a:rPr lang="ca-ES" b="1" i="1" dirty="0"/>
              <a:t>Finançament a 6 anys</a:t>
            </a:r>
            <a:endParaRPr lang="ca-ES" i="1" dirty="0"/>
          </a:p>
        </p:txBody>
      </p:sp>
      <p:sp>
        <p:nvSpPr>
          <p:cNvPr id="22" name="Rectangle: cantonades arrodonides 21">
            <a:extLst>
              <a:ext uri="{FF2B5EF4-FFF2-40B4-BE49-F238E27FC236}">
                <a16:creationId xmlns:a16="http://schemas.microsoft.com/office/drawing/2014/main" id="{92B27ED0-496F-4230-9819-490C4E7C8911}"/>
              </a:ext>
            </a:extLst>
          </p:cNvPr>
          <p:cNvSpPr/>
          <p:nvPr/>
        </p:nvSpPr>
        <p:spPr>
          <a:xfrm>
            <a:off x="6470576" y="5214274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45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4" name="QuadreDeText 23">
            <a:extLst>
              <a:ext uri="{FF2B5EF4-FFF2-40B4-BE49-F238E27FC236}">
                <a16:creationId xmlns:a16="http://schemas.microsoft.com/office/drawing/2014/main" id="{D6ABE2C8-802D-4DD9-B7D9-602FA5197EF9}"/>
              </a:ext>
            </a:extLst>
          </p:cNvPr>
          <p:cNvSpPr txBox="1"/>
          <p:nvPr/>
        </p:nvSpPr>
        <p:spPr>
          <a:xfrm>
            <a:off x="8710246" y="4217045"/>
            <a:ext cx="32097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400" i="1" dirty="0"/>
              <a:t>Segons fórmula préstec francès, amb tipus 7% TAE</a:t>
            </a:r>
          </a:p>
        </p:txBody>
      </p:sp>
      <p:sp>
        <p:nvSpPr>
          <p:cNvPr id="25" name="QuadreDeText 24">
            <a:extLst>
              <a:ext uri="{FF2B5EF4-FFF2-40B4-BE49-F238E27FC236}">
                <a16:creationId xmlns:a16="http://schemas.microsoft.com/office/drawing/2014/main" id="{BFF064CF-86CF-433F-B259-028F0057BE53}"/>
              </a:ext>
            </a:extLst>
          </p:cNvPr>
          <p:cNvSpPr txBox="1"/>
          <p:nvPr/>
        </p:nvSpPr>
        <p:spPr>
          <a:xfrm>
            <a:off x="8710246" y="3917057"/>
            <a:ext cx="3209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/>
              <a:t>* </a:t>
            </a:r>
            <a:r>
              <a:rPr lang="ca-ES" b="1" i="1" dirty="0"/>
              <a:t>Finançament a 4 anys</a:t>
            </a:r>
            <a:endParaRPr lang="ca-ES" i="1" dirty="0"/>
          </a:p>
        </p:txBody>
      </p:sp>
      <p:sp>
        <p:nvSpPr>
          <p:cNvPr id="26" name="Rectangle: cantonades arrodonides 25">
            <a:extLst>
              <a:ext uri="{FF2B5EF4-FFF2-40B4-BE49-F238E27FC236}">
                <a16:creationId xmlns:a16="http://schemas.microsoft.com/office/drawing/2014/main" id="{3B8638C7-95BB-4037-9F74-5C45C14B8E36}"/>
              </a:ext>
            </a:extLst>
          </p:cNvPr>
          <p:cNvSpPr/>
          <p:nvPr/>
        </p:nvSpPr>
        <p:spPr>
          <a:xfrm>
            <a:off x="9286800" y="3031343"/>
            <a:ext cx="1582856" cy="4781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45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7" name="QuadreDeText 26">
            <a:extLst>
              <a:ext uri="{FF2B5EF4-FFF2-40B4-BE49-F238E27FC236}">
                <a16:creationId xmlns:a16="http://schemas.microsoft.com/office/drawing/2014/main" id="{CF184AA5-50B3-4663-AB6D-864095C04657}"/>
              </a:ext>
            </a:extLst>
          </p:cNvPr>
          <p:cNvSpPr txBox="1"/>
          <p:nvPr/>
        </p:nvSpPr>
        <p:spPr>
          <a:xfrm>
            <a:off x="613912" y="5853584"/>
            <a:ext cx="111475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i="1" dirty="0"/>
              <a:t>IDEA: Podem plantejar un finançament sense que afecti a l’economia familiar a menys anys segons les millores en eficiència i optimització que siguem capaços d’aconseguir</a:t>
            </a:r>
          </a:p>
        </p:txBody>
      </p:sp>
    </p:spTree>
    <p:extLst>
      <p:ext uri="{BB962C8B-B14F-4D97-AF65-F5344CB8AC3E}">
        <p14:creationId xmlns:p14="http://schemas.microsoft.com/office/powerpoint/2010/main" val="784191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0" grpId="0" animBg="1"/>
      <p:bldP spid="13" grpId="0" animBg="1"/>
      <p:bldP spid="17" grpId="0" animBg="1"/>
      <p:bldP spid="20" grpId="0"/>
      <p:bldP spid="22" grpId="0" animBg="1"/>
      <p:bldP spid="25" grpId="0"/>
      <p:bldP spid="26" grpId="0" animBg="1"/>
      <p:bldP spid="2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39100D-2D21-4FA9-B7FB-A0B228F5D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21079"/>
            <a:ext cx="10229491" cy="50957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ca-ES" sz="2600" b="1" dirty="0">
                <a:solidFill>
                  <a:schemeClr val="bg1">
                    <a:lumMod val="50000"/>
                  </a:schemeClr>
                </a:solidFill>
              </a:rPr>
              <a:t>Cas pràctic:  Lloguer o </a:t>
            </a:r>
            <a:r>
              <a:rPr lang="ca-ES" sz="2600" b="1" dirty="0" err="1">
                <a:solidFill>
                  <a:schemeClr val="bg1">
                    <a:lumMod val="50000"/>
                  </a:schemeClr>
                </a:solidFill>
              </a:rPr>
              <a:t>renting</a:t>
            </a:r>
            <a:endParaRPr lang="ca-ES" sz="2600" b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a-ES" sz="2400" dirty="0">
                <a:solidFill>
                  <a:schemeClr val="tx1"/>
                </a:solidFill>
              </a:rPr>
              <a:t>Estalvi en eficiència energètica:</a:t>
            </a:r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r>
              <a:rPr lang="ca-ES" sz="2400" dirty="0"/>
              <a:t>Estalvi per autoconsum: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a-E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: cantonades arrodonides 2">
            <a:extLst>
              <a:ext uri="{FF2B5EF4-FFF2-40B4-BE49-F238E27FC236}">
                <a16:creationId xmlns:a16="http://schemas.microsoft.com/office/drawing/2014/main" id="{8B806F3D-20EE-4708-8A50-96CA1D912202}"/>
              </a:ext>
            </a:extLst>
          </p:cNvPr>
          <p:cNvSpPr/>
          <p:nvPr/>
        </p:nvSpPr>
        <p:spPr>
          <a:xfrm>
            <a:off x="838200" y="2145787"/>
            <a:ext cx="2248950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en contractació elèctrica</a:t>
            </a:r>
          </a:p>
        </p:txBody>
      </p:sp>
      <p:sp>
        <p:nvSpPr>
          <p:cNvPr id="4" name="Rectangle: cantonades arrodonides 3">
            <a:extLst>
              <a:ext uri="{FF2B5EF4-FFF2-40B4-BE49-F238E27FC236}">
                <a16:creationId xmlns:a16="http://schemas.microsoft.com/office/drawing/2014/main" id="{243224F5-54E9-462F-B72D-C1F06B9D68E3}"/>
              </a:ext>
            </a:extLst>
          </p:cNvPr>
          <p:cNvSpPr/>
          <p:nvPr/>
        </p:nvSpPr>
        <p:spPr>
          <a:xfrm>
            <a:off x="3166149" y="2145787"/>
            <a:ext cx="1095458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usos</a:t>
            </a:r>
          </a:p>
        </p:txBody>
      </p:sp>
      <p:sp>
        <p:nvSpPr>
          <p:cNvPr id="5" name="Rectangle: cantonades arrodonides 4">
            <a:extLst>
              <a:ext uri="{FF2B5EF4-FFF2-40B4-BE49-F238E27FC236}">
                <a16:creationId xmlns:a16="http://schemas.microsoft.com/office/drawing/2014/main" id="{909C31D2-24B7-4315-B500-B2345246F640}"/>
              </a:ext>
            </a:extLst>
          </p:cNvPr>
          <p:cNvSpPr/>
          <p:nvPr/>
        </p:nvSpPr>
        <p:spPr>
          <a:xfrm>
            <a:off x="4340606" y="2145787"/>
            <a:ext cx="1984693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equips (</a:t>
            </a:r>
            <a:r>
              <a:rPr lang="ca-ES" dirty="0" err="1">
                <a:solidFill>
                  <a:schemeClr val="tx1"/>
                </a:solidFill>
              </a:rPr>
              <a:t>led</a:t>
            </a:r>
            <a:r>
              <a:rPr lang="ca-ES" dirty="0">
                <a:solidFill>
                  <a:schemeClr val="tx1"/>
                </a:solidFill>
              </a:rPr>
              <a:t>, </a:t>
            </a:r>
            <a:r>
              <a:rPr lang="ca-ES" dirty="0" err="1">
                <a:solidFill>
                  <a:schemeClr val="tx1"/>
                </a:solidFill>
              </a:rPr>
              <a:t>categ</a:t>
            </a:r>
            <a:r>
              <a:rPr lang="ca-ES" dirty="0">
                <a:solidFill>
                  <a:schemeClr val="tx1"/>
                </a:solidFill>
              </a:rPr>
              <a:t>. B/C,...)</a:t>
            </a:r>
          </a:p>
        </p:txBody>
      </p:sp>
      <p:sp>
        <p:nvSpPr>
          <p:cNvPr id="7" name="Rectangle: cantonades arrodonides 6">
            <a:extLst>
              <a:ext uri="{FF2B5EF4-FFF2-40B4-BE49-F238E27FC236}">
                <a16:creationId xmlns:a16="http://schemas.microsoft.com/office/drawing/2014/main" id="{AABC4DFA-7C61-4A57-AF5D-69B5BE35022C}"/>
              </a:ext>
            </a:extLst>
          </p:cNvPr>
          <p:cNvSpPr/>
          <p:nvPr/>
        </p:nvSpPr>
        <p:spPr>
          <a:xfrm>
            <a:off x="838198" y="3583950"/>
            <a:ext cx="3201444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Estalvi per autoconsum directe</a:t>
            </a:r>
          </a:p>
        </p:txBody>
      </p:sp>
      <p:sp>
        <p:nvSpPr>
          <p:cNvPr id="8" name="Rectangle: cantonades arrodonides 7">
            <a:extLst>
              <a:ext uri="{FF2B5EF4-FFF2-40B4-BE49-F238E27FC236}">
                <a16:creationId xmlns:a16="http://schemas.microsoft.com/office/drawing/2014/main" id="{2C5BA764-7B8B-4390-9B6A-46D4FEB9EA4A}"/>
              </a:ext>
            </a:extLst>
          </p:cNvPr>
          <p:cNvSpPr/>
          <p:nvPr/>
        </p:nvSpPr>
        <p:spPr>
          <a:xfrm>
            <a:off x="4156402" y="3577384"/>
            <a:ext cx="2168897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Compensació excedents</a:t>
            </a:r>
          </a:p>
        </p:txBody>
      </p:sp>
      <p:sp>
        <p:nvSpPr>
          <p:cNvPr id="9" name="Clau de tancament 8">
            <a:extLst>
              <a:ext uri="{FF2B5EF4-FFF2-40B4-BE49-F238E27FC236}">
                <a16:creationId xmlns:a16="http://schemas.microsoft.com/office/drawing/2014/main" id="{247244D0-B217-4BA1-8D8E-571494C53DF5}"/>
              </a:ext>
            </a:extLst>
          </p:cNvPr>
          <p:cNvSpPr/>
          <p:nvPr/>
        </p:nvSpPr>
        <p:spPr>
          <a:xfrm>
            <a:off x="7948947" y="1763321"/>
            <a:ext cx="507533" cy="2718033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angle: cantonades arrodonides 9">
            <a:extLst>
              <a:ext uri="{FF2B5EF4-FFF2-40B4-BE49-F238E27FC236}">
                <a16:creationId xmlns:a16="http://schemas.microsoft.com/office/drawing/2014/main" id="{37BD0B22-FCD8-4663-A7EC-BE9DABFB4C0E}"/>
              </a:ext>
            </a:extLst>
          </p:cNvPr>
          <p:cNvSpPr/>
          <p:nvPr/>
        </p:nvSpPr>
        <p:spPr>
          <a:xfrm>
            <a:off x="6470576" y="2145787"/>
            <a:ext cx="1582856" cy="47817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12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2" name="Rectangle: cantonades arrodonides 11">
            <a:extLst>
              <a:ext uri="{FF2B5EF4-FFF2-40B4-BE49-F238E27FC236}">
                <a16:creationId xmlns:a16="http://schemas.microsoft.com/office/drawing/2014/main" id="{2862AFFB-0DBB-4621-8DD0-13D7F1EE939C}"/>
              </a:ext>
            </a:extLst>
          </p:cNvPr>
          <p:cNvSpPr/>
          <p:nvPr/>
        </p:nvSpPr>
        <p:spPr>
          <a:xfrm>
            <a:off x="8556912" y="2613474"/>
            <a:ext cx="3254467" cy="4781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Quota mensual lloguer</a:t>
            </a:r>
          </a:p>
        </p:txBody>
      </p:sp>
      <p:sp>
        <p:nvSpPr>
          <p:cNvPr id="13" name="Rectangle: cantonades arrodonides 12">
            <a:extLst>
              <a:ext uri="{FF2B5EF4-FFF2-40B4-BE49-F238E27FC236}">
                <a16:creationId xmlns:a16="http://schemas.microsoft.com/office/drawing/2014/main" id="{D7A38B28-3D79-401E-A617-FF7DD962524A}"/>
              </a:ext>
            </a:extLst>
          </p:cNvPr>
          <p:cNvSpPr/>
          <p:nvPr/>
        </p:nvSpPr>
        <p:spPr>
          <a:xfrm>
            <a:off x="9280770" y="3236513"/>
            <a:ext cx="1582856" cy="4781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20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cxnSp>
        <p:nvCxnSpPr>
          <p:cNvPr id="15" name="Connector recte 14">
            <a:extLst>
              <a:ext uri="{FF2B5EF4-FFF2-40B4-BE49-F238E27FC236}">
                <a16:creationId xmlns:a16="http://schemas.microsoft.com/office/drawing/2014/main" id="{FDDE3242-D2E4-47DE-92D2-6ED04662A03F}"/>
              </a:ext>
            </a:extLst>
          </p:cNvPr>
          <p:cNvCxnSpPr>
            <a:cxnSpLocks/>
          </p:cNvCxnSpPr>
          <p:nvPr/>
        </p:nvCxnSpPr>
        <p:spPr>
          <a:xfrm>
            <a:off x="4683551" y="4712818"/>
            <a:ext cx="37868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cantonades arrodonides 15">
            <a:extLst>
              <a:ext uri="{FF2B5EF4-FFF2-40B4-BE49-F238E27FC236}">
                <a16:creationId xmlns:a16="http://schemas.microsoft.com/office/drawing/2014/main" id="{FC5B411F-EB0D-4D2F-9A01-5D770B1ABB1F}"/>
              </a:ext>
            </a:extLst>
          </p:cNvPr>
          <p:cNvSpPr/>
          <p:nvPr/>
        </p:nvSpPr>
        <p:spPr>
          <a:xfrm>
            <a:off x="4643717" y="4951262"/>
            <a:ext cx="1759234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Estalvi Total</a:t>
            </a:r>
          </a:p>
        </p:txBody>
      </p:sp>
      <p:sp>
        <p:nvSpPr>
          <p:cNvPr id="17" name="Rectangle: cantonades arrodonides 16">
            <a:extLst>
              <a:ext uri="{FF2B5EF4-FFF2-40B4-BE49-F238E27FC236}">
                <a16:creationId xmlns:a16="http://schemas.microsoft.com/office/drawing/2014/main" id="{8AB6F57A-BA84-4746-8A7D-EBF5A0D905DE}"/>
              </a:ext>
            </a:extLst>
          </p:cNvPr>
          <p:cNvSpPr/>
          <p:nvPr/>
        </p:nvSpPr>
        <p:spPr>
          <a:xfrm>
            <a:off x="6470576" y="4945424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18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9" name="Rectangle: cantonades arrodonides 18">
            <a:extLst>
              <a:ext uri="{FF2B5EF4-FFF2-40B4-BE49-F238E27FC236}">
                <a16:creationId xmlns:a16="http://schemas.microsoft.com/office/drawing/2014/main" id="{9070189B-A9B2-4496-A57D-3A01F6A67FB6}"/>
              </a:ext>
            </a:extLst>
          </p:cNvPr>
          <p:cNvSpPr/>
          <p:nvPr/>
        </p:nvSpPr>
        <p:spPr>
          <a:xfrm>
            <a:off x="6470576" y="3583950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18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0" name="QuadreDeText 19">
            <a:extLst>
              <a:ext uri="{FF2B5EF4-FFF2-40B4-BE49-F238E27FC236}">
                <a16:creationId xmlns:a16="http://schemas.microsoft.com/office/drawing/2014/main" id="{CAA1A406-7254-4165-A681-57A2FCF64D86}"/>
              </a:ext>
            </a:extLst>
          </p:cNvPr>
          <p:cNvSpPr txBox="1"/>
          <p:nvPr/>
        </p:nvSpPr>
        <p:spPr>
          <a:xfrm>
            <a:off x="8690567" y="4065664"/>
            <a:ext cx="3209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/>
              <a:t>* </a:t>
            </a:r>
            <a:r>
              <a:rPr lang="ca-ES" b="1" i="1" dirty="0"/>
              <a:t>Duració 20 anys</a:t>
            </a:r>
            <a:endParaRPr lang="ca-ES" i="1" dirty="0"/>
          </a:p>
        </p:txBody>
      </p:sp>
      <p:sp>
        <p:nvSpPr>
          <p:cNvPr id="21" name="Rectangle: cantonades arrodonides 20">
            <a:extLst>
              <a:ext uri="{FF2B5EF4-FFF2-40B4-BE49-F238E27FC236}">
                <a16:creationId xmlns:a16="http://schemas.microsoft.com/office/drawing/2014/main" id="{F5A568E4-E5D6-4451-B0E5-EA222B011CFA}"/>
              </a:ext>
            </a:extLst>
          </p:cNvPr>
          <p:cNvSpPr/>
          <p:nvPr/>
        </p:nvSpPr>
        <p:spPr>
          <a:xfrm>
            <a:off x="6470576" y="4966066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30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2" name="QuadreDeText 21">
            <a:extLst>
              <a:ext uri="{FF2B5EF4-FFF2-40B4-BE49-F238E27FC236}">
                <a16:creationId xmlns:a16="http://schemas.microsoft.com/office/drawing/2014/main" id="{94CC1D7F-2596-4C40-8408-FF9EAFC7D849}"/>
              </a:ext>
            </a:extLst>
          </p:cNvPr>
          <p:cNvSpPr txBox="1"/>
          <p:nvPr/>
        </p:nvSpPr>
        <p:spPr>
          <a:xfrm>
            <a:off x="576219" y="5589389"/>
            <a:ext cx="11498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i="1" dirty="0"/>
              <a:t>IDEA: Podem plantejar una quota més alta i rebaixar el temps de duració del contracte segons les millores en eficiència i optimització que siguem capaços d’aconseguir</a:t>
            </a:r>
          </a:p>
        </p:txBody>
      </p:sp>
      <p:sp>
        <p:nvSpPr>
          <p:cNvPr id="23" name="Rectangle: cantonades arrodonides 22">
            <a:extLst>
              <a:ext uri="{FF2B5EF4-FFF2-40B4-BE49-F238E27FC236}">
                <a16:creationId xmlns:a16="http://schemas.microsoft.com/office/drawing/2014/main" id="{FC95BF88-B0DA-4591-AC1F-ACE899B66727}"/>
              </a:ext>
            </a:extLst>
          </p:cNvPr>
          <p:cNvSpPr/>
          <p:nvPr/>
        </p:nvSpPr>
        <p:spPr>
          <a:xfrm>
            <a:off x="9280769" y="3267826"/>
            <a:ext cx="1582856" cy="4781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30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4" name="QuadreDeText 23">
            <a:extLst>
              <a:ext uri="{FF2B5EF4-FFF2-40B4-BE49-F238E27FC236}">
                <a16:creationId xmlns:a16="http://schemas.microsoft.com/office/drawing/2014/main" id="{3F2CBA6B-D599-486D-88A0-767C9E64C650}"/>
              </a:ext>
            </a:extLst>
          </p:cNvPr>
          <p:cNvSpPr txBox="1"/>
          <p:nvPr/>
        </p:nvSpPr>
        <p:spPr>
          <a:xfrm>
            <a:off x="8686914" y="4527712"/>
            <a:ext cx="32097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i="1" dirty="0"/>
              <a:t>Inclòs manteniment i extensió garantia</a:t>
            </a:r>
          </a:p>
        </p:txBody>
      </p:sp>
      <p:sp>
        <p:nvSpPr>
          <p:cNvPr id="25" name="QuadreDeText 24">
            <a:extLst>
              <a:ext uri="{FF2B5EF4-FFF2-40B4-BE49-F238E27FC236}">
                <a16:creationId xmlns:a16="http://schemas.microsoft.com/office/drawing/2014/main" id="{4ED29F46-66C7-4949-B690-22A631A3CFB6}"/>
              </a:ext>
            </a:extLst>
          </p:cNvPr>
          <p:cNvSpPr txBox="1"/>
          <p:nvPr/>
        </p:nvSpPr>
        <p:spPr>
          <a:xfrm>
            <a:off x="8686914" y="4112022"/>
            <a:ext cx="3209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/>
              <a:t>* </a:t>
            </a:r>
            <a:r>
              <a:rPr lang="ca-ES" b="1" i="1" dirty="0"/>
              <a:t>Duració 15 anys</a:t>
            </a:r>
            <a:endParaRPr lang="ca-ES" i="1" dirty="0"/>
          </a:p>
        </p:txBody>
      </p:sp>
    </p:spTree>
    <p:extLst>
      <p:ext uri="{BB962C8B-B14F-4D97-AF65-F5344CB8AC3E}">
        <p14:creationId xmlns:p14="http://schemas.microsoft.com/office/powerpoint/2010/main" val="1707791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75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0" grpId="0" animBg="1"/>
      <p:bldP spid="13" grpId="0" animBg="1"/>
      <p:bldP spid="17" grpId="0" animBg="1"/>
      <p:bldP spid="20" grpId="0"/>
      <p:bldP spid="21" grpId="0" animBg="1"/>
      <p:bldP spid="22" grpId="0"/>
      <p:bldP spid="23" grpId="0" animBg="1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39100D-2D21-4FA9-B7FB-A0B228F5D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12198"/>
            <a:ext cx="10229491" cy="50957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ca-ES" sz="2600" b="1" dirty="0">
                <a:solidFill>
                  <a:schemeClr val="bg1">
                    <a:lumMod val="50000"/>
                  </a:schemeClr>
                </a:solidFill>
              </a:rPr>
              <a:t>Cas pràctic:  Model a “cost zero”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ca-ES" sz="2400" dirty="0">
                <a:solidFill>
                  <a:schemeClr val="tx1"/>
                </a:solidFill>
              </a:rPr>
              <a:t>Estalvi en eficiència energètica:</a:t>
            </a:r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r>
              <a:rPr lang="ca-ES" sz="2400" dirty="0"/>
              <a:t>Estalvi en factura per la instal·lació: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a-E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Rectangle: cantonades arrodonides 2">
            <a:extLst>
              <a:ext uri="{FF2B5EF4-FFF2-40B4-BE49-F238E27FC236}">
                <a16:creationId xmlns:a16="http://schemas.microsoft.com/office/drawing/2014/main" id="{8B806F3D-20EE-4708-8A50-96CA1D912202}"/>
              </a:ext>
            </a:extLst>
          </p:cNvPr>
          <p:cNvSpPr/>
          <p:nvPr/>
        </p:nvSpPr>
        <p:spPr>
          <a:xfrm>
            <a:off x="838200" y="2136906"/>
            <a:ext cx="2248950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en contractació elèctrica</a:t>
            </a:r>
          </a:p>
        </p:txBody>
      </p:sp>
      <p:sp>
        <p:nvSpPr>
          <p:cNvPr id="4" name="Rectangle: cantonades arrodonides 3">
            <a:extLst>
              <a:ext uri="{FF2B5EF4-FFF2-40B4-BE49-F238E27FC236}">
                <a16:creationId xmlns:a16="http://schemas.microsoft.com/office/drawing/2014/main" id="{243224F5-54E9-462F-B72D-C1F06B9D68E3}"/>
              </a:ext>
            </a:extLst>
          </p:cNvPr>
          <p:cNvSpPr/>
          <p:nvPr/>
        </p:nvSpPr>
        <p:spPr>
          <a:xfrm>
            <a:off x="3166149" y="2136906"/>
            <a:ext cx="1095458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usos</a:t>
            </a:r>
          </a:p>
        </p:txBody>
      </p:sp>
      <p:sp>
        <p:nvSpPr>
          <p:cNvPr id="5" name="Rectangle: cantonades arrodonides 4">
            <a:extLst>
              <a:ext uri="{FF2B5EF4-FFF2-40B4-BE49-F238E27FC236}">
                <a16:creationId xmlns:a16="http://schemas.microsoft.com/office/drawing/2014/main" id="{909C31D2-24B7-4315-B500-B2345246F640}"/>
              </a:ext>
            </a:extLst>
          </p:cNvPr>
          <p:cNvSpPr/>
          <p:nvPr/>
        </p:nvSpPr>
        <p:spPr>
          <a:xfrm>
            <a:off x="4340606" y="2136906"/>
            <a:ext cx="1984693" cy="4781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Millora equips (</a:t>
            </a:r>
            <a:r>
              <a:rPr lang="ca-ES" dirty="0" err="1">
                <a:solidFill>
                  <a:schemeClr val="tx1"/>
                </a:solidFill>
              </a:rPr>
              <a:t>led</a:t>
            </a:r>
            <a:r>
              <a:rPr lang="ca-ES" dirty="0">
                <a:solidFill>
                  <a:schemeClr val="tx1"/>
                </a:solidFill>
              </a:rPr>
              <a:t>, </a:t>
            </a:r>
            <a:r>
              <a:rPr lang="ca-ES" dirty="0" err="1">
                <a:solidFill>
                  <a:schemeClr val="tx1"/>
                </a:solidFill>
              </a:rPr>
              <a:t>categ</a:t>
            </a:r>
            <a:r>
              <a:rPr lang="ca-ES" dirty="0">
                <a:solidFill>
                  <a:schemeClr val="tx1"/>
                </a:solidFill>
              </a:rPr>
              <a:t>. B/C,...)</a:t>
            </a:r>
          </a:p>
        </p:txBody>
      </p:sp>
      <p:sp>
        <p:nvSpPr>
          <p:cNvPr id="7" name="Rectangle: cantonades arrodonides 6">
            <a:extLst>
              <a:ext uri="{FF2B5EF4-FFF2-40B4-BE49-F238E27FC236}">
                <a16:creationId xmlns:a16="http://schemas.microsoft.com/office/drawing/2014/main" id="{AABC4DFA-7C61-4A57-AF5D-69B5BE35022C}"/>
              </a:ext>
            </a:extLst>
          </p:cNvPr>
          <p:cNvSpPr/>
          <p:nvPr/>
        </p:nvSpPr>
        <p:spPr>
          <a:xfrm>
            <a:off x="838198" y="3566191"/>
            <a:ext cx="2168897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No autoconsum</a:t>
            </a:r>
          </a:p>
        </p:txBody>
      </p:sp>
      <p:sp>
        <p:nvSpPr>
          <p:cNvPr id="8" name="Rectangle: cantonades arrodonides 7">
            <a:extLst>
              <a:ext uri="{FF2B5EF4-FFF2-40B4-BE49-F238E27FC236}">
                <a16:creationId xmlns:a16="http://schemas.microsoft.com/office/drawing/2014/main" id="{2C5BA764-7B8B-4390-9B6A-46D4FEB9EA4A}"/>
              </a:ext>
            </a:extLst>
          </p:cNvPr>
          <p:cNvSpPr/>
          <p:nvPr/>
        </p:nvSpPr>
        <p:spPr>
          <a:xfrm>
            <a:off x="3087150" y="3568503"/>
            <a:ext cx="3238149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Quota estalvi pot arribar fins 20%</a:t>
            </a:r>
          </a:p>
        </p:txBody>
      </p:sp>
      <p:sp>
        <p:nvSpPr>
          <p:cNvPr id="9" name="Clau de tancament 8">
            <a:extLst>
              <a:ext uri="{FF2B5EF4-FFF2-40B4-BE49-F238E27FC236}">
                <a16:creationId xmlns:a16="http://schemas.microsoft.com/office/drawing/2014/main" id="{247244D0-B217-4BA1-8D8E-571494C53DF5}"/>
              </a:ext>
            </a:extLst>
          </p:cNvPr>
          <p:cNvSpPr/>
          <p:nvPr/>
        </p:nvSpPr>
        <p:spPr>
          <a:xfrm>
            <a:off x="7948947" y="1754440"/>
            <a:ext cx="507533" cy="2718033"/>
          </a:xfrm>
          <a:prstGeom prst="rightBrace">
            <a:avLst>
              <a:gd name="adj1" fmla="val 8333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0" name="Rectangle: cantonades arrodonides 9">
            <a:extLst>
              <a:ext uri="{FF2B5EF4-FFF2-40B4-BE49-F238E27FC236}">
                <a16:creationId xmlns:a16="http://schemas.microsoft.com/office/drawing/2014/main" id="{37BD0B22-FCD8-4663-A7EC-BE9DABFB4C0E}"/>
              </a:ext>
            </a:extLst>
          </p:cNvPr>
          <p:cNvSpPr/>
          <p:nvPr/>
        </p:nvSpPr>
        <p:spPr>
          <a:xfrm>
            <a:off x="6470576" y="2136906"/>
            <a:ext cx="1582856" cy="478172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12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2" name="Rectangle: cantonades arrodonides 11">
            <a:extLst>
              <a:ext uri="{FF2B5EF4-FFF2-40B4-BE49-F238E27FC236}">
                <a16:creationId xmlns:a16="http://schemas.microsoft.com/office/drawing/2014/main" id="{2862AFFB-0DBB-4621-8DD0-13D7F1EE939C}"/>
              </a:ext>
            </a:extLst>
          </p:cNvPr>
          <p:cNvSpPr/>
          <p:nvPr/>
        </p:nvSpPr>
        <p:spPr>
          <a:xfrm>
            <a:off x="8556912" y="2604593"/>
            <a:ext cx="3254467" cy="47817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No inversió inicial ni quota mensual</a:t>
            </a:r>
          </a:p>
        </p:txBody>
      </p:sp>
      <p:sp>
        <p:nvSpPr>
          <p:cNvPr id="13" name="Rectangle: cantonades arrodonides 12">
            <a:extLst>
              <a:ext uri="{FF2B5EF4-FFF2-40B4-BE49-F238E27FC236}">
                <a16:creationId xmlns:a16="http://schemas.microsoft.com/office/drawing/2014/main" id="{D7A38B28-3D79-401E-A617-FF7DD962524A}"/>
              </a:ext>
            </a:extLst>
          </p:cNvPr>
          <p:cNvSpPr/>
          <p:nvPr/>
        </p:nvSpPr>
        <p:spPr>
          <a:xfrm>
            <a:off x="9280770" y="3227632"/>
            <a:ext cx="1582856" cy="47817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0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cxnSp>
        <p:nvCxnSpPr>
          <p:cNvPr id="15" name="Connector recte 14">
            <a:extLst>
              <a:ext uri="{FF2B5EF4-FFF2-40B4-BE49-F238E27FC236}">
                <a16:creationId xmlns:a16="http://schemas.microsoft.com/office/drawing/2014/main" id="{FDDE3242-D2E4-47DE-92D2-6ED04662A03F}"/>
              </a:ext>
            </a:extLst>
          </p:cNvPr>
          <p:cNvCxnSpPr>
            <a:cxnSpLocks/>
          </p:cNvCxnSpPr>
          <p:nvPr/>
        </p:nvCxnSpPr>
        <p:spPr>
          <a:xfrm>
            <a:off x="4683551" y="4703937"/>
            <a:ext cx="37868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: cantonades arrodonides 15">
            <a:extLst>
              <a:ext uri="{FF2B5EF4-FFF2-40B4-BE49-F238E27FC236}">
                <a16:creationId xmlns:a16="http://schemas.microsoft.com/office/drawing/2014/main" id="{FC5B411F-EB0D-4D2F-9A01-5D770B1ABB1F}"/>
              </a:ext>
            </a:extLst>
          </p:cNvPr>
          <p:cNvSpPr/>
          <p:nvPr/>
        </p:nvSpPr>
        <p:spPr>
          <a:xfrm>
            <a:off x="4643717" y="4942381"/>
            <a:ext cx="1759234" cy="47817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Estalvi Total</a:t>
            </a:r>
          </a:p>
        </p:txBody>
      </p:sp>
      <p:sp>
        <p:nvSpPr>
          <p:cNvPr id="17" name="Rectangle: cantonades arrodonides 16">
            <a:extLst>
              <a:ext uri="{FF2B5EF4-FFF2-40B4-BE49-F238E27FC236}">
                <a16:creationId xmlns:a16="http://schemas.microsoft.com/office/drawing/2014/main" id="{8AB6F57A-BA84-4746-8A7D-EBF5A0D905DE}"/>
              </a:ext>
            </a:extLst>
          </p:cNvPr>
          <p:cNvSpPr/>
          <p:nvPr/>
        </p:nvSpPr>
        <p:spPr>
          <a:xfrm>
            <a:off x="6470576" y="4936543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12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19" name="Rectangle: cantonades arrodonides 18">
            <a:extLst>
              <a:ext uri="{FF2B5EF4-FFF2-40B4-BE49-F238E27FC236}">
                <a16:creationId xmlns:a16="http://schemas.microsoft.com/office/drawing/2014/main" id="{9070189B-A9B2-4496-A57D-3A01F6A67FB6}"/>
              </a:ext>
            </a:extLst>
          </p:cNvPr>
          <p:cNvSpPr/>
          <p:nvPr/>
        </p:nvSpPr>
        <p:spPr>
          <a:xfrm>
            <a:off x="6470576" y="3575069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12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0" name="QuadreDeText 19">
            <a:extLst>
              <a:ext uri="{FF2B5EF4-FFF2-40B4-BE49-F238E27FC236}">
                <a16:creationId xmlns:a16="http://schemas.microsoft.com/office/drawing/2014/main" id="{CAA1A406-7254-4165-A681-57A2FCF64D86}"/>
              </a:ext>
            </a:extLst>
          </p:cNvPr>
          <p:cNvSpPr txBox="1"/>
          <p:nvPr/>
        </p:nvSpPr>
        <p:spPr>
          <a:xfrm>
            <a:off x="8710247" y="3949253"/>
            <a:ext cx="3101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i="1" dirty="0"/>
              <a:t>* </a:t>
            </a:r>
            <a:r>
              <a:rPr lang="ca-ES" b="1" i="1" dirty="0"/>
              <a:t>Normalment duració a partir </a:t>
            </a:r>
          </a:p>
          <a:p>
            <a:r>
              <a:rPr lang="ca-ES" b="1" i="1" dirty="0"/>
              <a:t>15 anys</a:t>
            </a:r>
            <a:endParaRPr lang="ca-ES" i="1" dirty="0"/>
          </a:p>
        </p:txBody>
      </p:sp>
      <p:sp>
        <p:nvSpPr>
          <p:cNvPr id="6" name="QuadreDeText 5">
            <a:extLst>
              <a:ext uri="{FF2B5EF4-FFF2-40B4-BE49-F238E27FC236}">
                <a16:creationId xmlns:a16="http://schemas.microsoft.com/office/drawing/2014/main" id="{F0C6338B-3A53-4D2A-A8DF-443C532F028E}"/>
              </a:ext>
            </a:extLst>
          </p:cNvPr>
          <p:cNvSpPr txBox="1"/>
          <p:nvPr/>
        </p:nvSpPr>
        <p:spPr>
          <a:xfrm>
            <a:off x="1029809" y="5693059"/>
            <a:ext cx="98338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i="1" dirty="0"/>
              <a:t>IDEA: Fem una cessió de la nostra coberta per sobre dels 15 anys perdent-hi els drets, a canvi assegurem un estalvi en aquest </a:t>
            </a:r>
            <a:r>
              <a:rPr lang="ca-ES" sz="2400" b="1" i="1" dirty="0" err="1"/>
              <a:t>plaç</a:t>
            </a:r>
            <a:r>
              <a:rPr lang="ca-ES" sz="2400" b="1" i="1" dirty="0"/>
              <a:t> i sense inversió inicial</a:t>
            </a:r>
          </a:p>
        </p:txBody>
      </p:sp>
      <p:sp>
        <p:nvSpPr>
          <p:cNvPr id="18" name="Rectangle: cantonades arrodonides 17">
            <a:extLst>
              <a:ext uri="{FF2B5EF4-FFF2-40B4-BE49-F238E27FC236}">
                <a16:creationId xmlns:a16="http://schemas.microsoft.com/office/drawing/2014/main" id="{365BEA80-D2F4-4297-BF01-8C3AD5E70960}"/>
              </a:ext>
            </a:extLst>
          </p:cNvPr>
          <p:cNvSpPr/>
          <p:nvPr/>
        </p:nvSpPr>
        <p:spPr>
          <a:xfrm>
            <a:off x="6470575" y="4959412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21,5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  <p:sp>
        <p:nvSpPr>
          <p:cNvPr id="21" name="Rectangle: cantonades arrodonides 20">
            <a:extLst>
              <a:ext uri="{FF2B5EF4-FFF2-40B4-BE49-F238E27FC236}">
                <a16:creationId xmlns:a16="http://schemas.microsoft.com/office/drawing/2014/main" id="{8FF843BF-B5F7-4D0A-AE96-D956CCF699FC}"/>
              </a:ext>
            </a:extLst>
          </p:cNvPr>
          <p:cNvSpPr/>
          <p:nvPr/>
        </p:nvSpPr>
        <p:spPr>
          <a:xfrm>
            <a:off x="6470575" y="3604199"/>
            <a:ext cx="1582856" cy="4781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>
                <a:solidFill>
                  <a:schemeClr val="tx1"/>
                </a:solidFill>
              </a:rPr>
              <a:t>9,5</a:t>
            </a:r>
            <a:r>
              <a:rPr lang="ca-E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€/mes</a:t>
            </a:r>
            <a:endParaRPr lang="ca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0812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75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75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75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7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10" grpId="0" animBg="1"/>
      <p:bldP spid="17" grpId="0" animBg="1"/>
      <p:bldP spid="19" grpId="0" animBg="1"/>
      <p:bldP spid="6" grpId="0"/>
      <p:bldP spid="18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>
            <a:extLst>
              <a:ext uri="{FF2B5EF4-FFF2-40B4-BE49-F238E27FC236}">
                <a16:creationId xmlns:a16="http://schemas.microsoft.com/office/drawing/2014/main" id="{C839100D-2D21-4FA9-B7FB-A0B228F5D0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158433"/>
            <a:ext cx="10229491" cy="509571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ca-ES" sz="2600" b="1" dirty="0">
                <a:solidFill>
                  <a:schemeClr val="bg1">
                    <a:lumMod val="50000"/>
                  </a:schemeClr>
                </a:solidFill>
              </a:rPr>
              <a:t>La importància de sumar</a:t>
            </a:r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a-ES" sz="2400" dirty="0">
                <a:solidFill>
                  <a:schemeClr val="tx1"/>
                </a:solidFill>
              </a:rPr>
              <a:t>Fem comunitat</a:t>
            </a:r>
          </a:p>
          <a:p>
            <a:pPr>
              <a:buFont typeface="Wingdings" panose="05000000000000000000" pitchFamily="2" charset="2"/>
              <a:buChar char="Ø"/>
            </a:pPr>
            <a:endParaRPr lang="ca-E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a-ES" sz="2400" dirty="0">
                <a:solidFill>
                  <a:schemeClr val="tx1"/>
                </a:solidFill>
              </a:rPr>
              <a:t>Aprofitem economia d’escala</a:t>
            </a:r>
          </a:p>
          <a:p>
            <a:pPr>
              <a:buFont typeface="Wingdings" panose="05000000000000000000" pitchFamily="2" charset="2"/>
              <a:buChar char="Ø"/>
            </a:pPr>
            <a:endParaRPr lang="ca-E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a-ES" sz="2400" dirty="0">
                <a:solidFill>
                  <a:schemeClr val="tx1"/>
                </a:solidFill>
              </a:rPr>
              <a:t>Millor aprofitament dels espais i instal·lacions</a:t>
            </a:r>
          </a:p>
          <a:p>
            <a:pPr>
              <a:buFont typeface="Wingdings" panose="05000000000000000000" pitchFamily="2" charset="2"/>
              <a:buChar char="Ø"/>
            </a:pPr>
            <a:endParaRPr lang="ca-ES" sz="2400" dirty="0"/>
          </a:p>
          <a:p>
            <a:pPr>
              <a:buFont typeface="Wingdings" panose="05000000000000000000" pitchFamily="2" charset="2"/>
              <a:buChar char="Ø"/>
            </a:pPr>
            <a:r>
              <a:rPr lang="ca-ES" sz="2400" dirty="0">
                <a:solidFill>
                  <a:schemeClr val="tx1"/>
                </a:solidFill>
              </a:rPr>
              <a:t>Facilita la presa acords, accés a finançament,... </a:t>
            </a:r>
          </a:p>
          <a:p>
            <a:pPr marL="0" indent="0">
              <a:buNone/>
            </a:pPr>
            <a:endParaRPr lang="ca-ES" sz="2400" dirty="0"/>
          </a:p>
          <a:p>
            <a:pPr marL="0" indent="0">
              <a:buNone/>
            </a:pPr>
            <a:endParaRPr lang="ca-ES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ca-E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95271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icina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63E89E9403AB441AFDA766FB272E45A" ma:contentTypeVersion="8" ma:contentTypeDescription="Crear nuevo documento." ma:contentTypeScope="" ma:versionID="791fd6548318db2a7c663c58325d7bba">
  <xsd:schema xmlns:xsd="http://www.w3.org/2001/XMLSchema" xmlns:xs="http://www.w3.org/2001/XMLSchema" xmlns:p="http://schemas.microsoft.com/office/2006/metadata/properties" xmlns:ns3="b835315b-7528-432f-ae23-aa1de91c5bd9" xmlns:ns4="ef44a6e3-e662-43db-b406-dbb81d267c5c" targetNamespace="http://schemas.microsoft.com/office/2006/metadata/properties" ma:root="true" ma:fieldsID="5617fd618d839981bd62a92b0a93f188" ns3:_="" ns4:_="">
    <xsd:import namespace="b835315b-7528-432f-ae23-aa1de91c5bd9"/>
    <xsd:import namespace="ef44a6e3-e662-43db-b406-dbb81d267c5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35315b-7528-432f-ae23-aa1de91c5b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44a6e3-e662-43db-b406-dbb81d267c5c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Hash de la sugerencia para comparti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F231FBF-0EBD-4734-9A64-E6C3A78A06F1}">
  <ds:schemaRefs>
    <ds:schemaRef ds:uri="http://purl.org/dc/elements/1.1/"/>
    <ds:schemaRef ds:uri="http://schemas.microsoft.com/office/2006/metadata/properties"/>
    <ds:schemaRef ds:uri="ef44a6e3-e662-43db-b406-dbb81d267c5c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b835315b-7528-432f-ae23-aa1de91c5bd9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713D34-FA43-40B3-B17B-8864B57C3B5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871553B-7CDB-4089-B8F5-B85DB2D200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35315b-7528-432f-ae23-aa1de91c5bd9"/>
    <ds:schemaRef ds:uri="ef44a6e3-e662-43db-b406-dbb81d267c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4990</TotalTime>
  <Words>578</Words>
  <Application>Microsoft Office PowerPoint</Application>
  <PresentationFormat>Pantalla panoràmica</PresentationFormat>
  <Paragraphs>124</Paragraphs>
  <Slides>9</Slides>
  <Notes>2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4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Tema de l'Office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  <vt:lpstr>Presentació del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PERQUÈ INSTAL·LAR-ME PLAQUES FV A CASA, AVUI?</dc:title>
  <dc:creator>Elisenda Pardell i Mola</dc:creator>
  <cp:lastModifiedBy>Ignasi Valgañón Barberà</cp:lastModifiedBy>
  <cp:revision>46</cp:revision>
  <cp:lastPrinted>2021-04-30T08:55:42Z</cp:lastPrinted>
  <dcterms:created xsi:type="dcterms:W3CDTF">2020-11-11T18:30:47Z</dcterms:created>
  <dcterms:modified xsi:type="dcterms:W3CDTF">2021-05-03T11:42:25Z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0x010100663E89E9403AB441AFDA766FB272E45A</vt:lpwstr>
  </property>
</Properties>
</file>