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1182C27-820A-4ABA-B1C1-C008BF05DC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sz="6600" dirty="0"/>
              <a:t>Comunitat</a:t>
            </a:r>
            <a:r>
              <a:rPr lang="ca-ES" dirty="0"/>
              <a:t> de veïns </a:t>
            </a:r>
            <a:r>
              <a:rPr lang="ca-ES" dirty="0" err="1"/>
              <a:t>avda</a:t>
            </a:r>
            <a:r>
              <a:rPr lang="ca-ES" dirty="0"/>
              <a:t>. Madrid 3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9FB5E8EF-2F9A-4672-8FB5-0B69DC0C35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/>
              <a:t>OPTIMITZACIÓ SUBMINISTRAMENT ELÈCTRIC</a:t>
            </a:r>
          </a:p>
        </p:txBody>
      </p:sp>
    </p:spTree>
    <p:extLst>
      <p:ext uri="{BB962C8B-B14F-4D97-AF65-F5344CB8AC3E}">
        <p14:creationId xmlns:p14="http://schemas.microsoft.com/office/powerpoint/2010/main" val="385634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2B8A2D-F46F-4DA5-8AFF-BC57461C2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BBDCCE95-35AF-4196-AA5A-E60036499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ca-ES" dirty="0"/>
              <a:t>Situació inicial (2019)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93D648C-A829-4AFA-B97C-E2EF1A262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1455568"/>
            <a:ext cx="5793475" cy="3581400"/>
          </a:xfrm>
        </p:spPr>
        <p:txBody>
          <a:bodyPr>
            <a:normAutofit/>
          </a:bodyPr>
          <a:lstStyle/>
          <a:p>
            <a:r>
              <a:rPr lang="ca-ES" dirty="0"/>
              <a:t>Comunitat amb 3 contractes de subministrament elèctric:</a:t>
            </a:r>
          </a:p>
          <a:p>
            <a:pPr lvl="1"/>
            <a:r>
              <a:rPr lang="ca-ES" dirty="0"/>
              <a:t>Contracte per l’enllumenat de l’escala (6,6 kW)</a:t>
            </a:r>
          </a:p>
          <a:p>
            <a:pPr lvl="1"/>
            <a:r>
              <a:rPr lang="ca-ES" dirty="0"/>
              <a:t>Contracte per l’ascensor (10 kW)</a:t>
            </a:r>
          </a:p>
          <a:p>
            <a:pPr lvl="1"/>
            <a:r>
              <a:rPr lang="ca-ES" dirty="0"/>
              <a:t>Contracte per la central de climatització (65-65-90)</a:t>
            </a:r>
          </a:p>
          <a:p>
            <a:pPr marL="530352" lvl="1" indent="0">
              <a:buNone/>
            </a:pPr>
            <a:r>
              <a:rPr lang="ca-ES" dirty="0"/>
              <a:t>El consum de la comunitat està sobre 65.000 kWh d’energia.</a:t>
            </a:r>
          </a:p>
          <a:p>
            <a:pPr lvl="1"/>
            <a:endParaRPr lang="ca-ES" dirty="0"/>
          </a:p>
          <a:p>
            <a:pPr lvl="1"/>
            <a:endParaRPr lang="ca-ES" dirty="0"/>
          </a:p>
          <a:p>
            <a:pPr lvl="1"/>
            <a:endParaRPr lang="ca-ES" dirty="0"/>
          </a:p>
          <a:p>
            <a:pPr lvl="1"/>
            <a:endParaRPr lang="ca-ES" dirty="0"/>
          </a:p>
          <a:p>
            <a:pPr lvl="1"/>
            <a:endParaRPr lang="ca-ES" dirty="0"/>
          </a:p>
          <a:p>
            <a:endParaRPr lang="ca-E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2BAD85-00E4-4D0A-993C-8372E78E1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Imagen 7">
            <a:extLst>
              <a:ext uri="{FF2B5EF4-FFF2-40B4-BE49-F238E27FC236}">
                <a16:creationId xmlns:a16="http://schemas.microsoft.com/office/drawing/2014/main" id="{5588C528-A311-41F5-8F97-185007201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091" y="3545762"/>
            <a:ext cx="3730079" cy="2461852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E0873FA-DF59-45F7-A21B-7264B0212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091" y="850386"/>
            <a:ext cx="3730079" cy="2238047"/>
          </a:xfrm>
          <a:prstGeom prst="rect">
            <a:avLst/>
          </a:prstGeom>
          <a:ln>
            <a:noFill/>
          </a:ln>
          <a:effectLst/>
        </p:spPr>
      </p:pic>
      <p:graphicFrame>
        <p:nvGraphicFramePr>
          <p:cNvPr id="10" name="Tabla 4">
            <a:extLst>
              <a:ext uri="{FF2B5EF4-FFF2-40B4-BE49-F238E27FC236}">
                <a16:creationId xmlns:a16="http://schemas.microsoft.com/office/drawing/2014/main" id="{A161DE77-48ED-4EC9-B58F-2BD228E52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87174"/>
              </p:ext>
            </p:extLst>
          </p:nvPr>
        </p:nvGraphicFramePr>
        <p:xfrm>
          <a:off x="1064076" y="4603587"/>
          <a:ext cx="5612313" cy="1964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621">
                  <a:extLst>
                    <a:ext uri="{9D8B030D-6E8A-4147-A177-3AD203B41FA5}">
                      <a16:colId xmlns:a16="http://schemas.microsoft.com/office/drawing/2014/main" val="1661535697"/>
                    </a:ext>
                  </a:extLst>
                </a:gridCol>
                <a:gridCol w="1073243">
                  <a:extLst>
                    <a:ext uri="{9D8B030D-6E8A-4147-A177-3AD203B41FA5}">
                      <a16:colId xmlns:a16="http://schemas.microsoft.com/office/drawing/2014/main" val="3547956392"/>
                    </a:ext>
                  </a:extLst>
                </a:gridCol>
                <a:gridCol w="1513205">
                  <a:extLst>
                    <a:ext uri="{9D8B030D-6E8A-4147-A177-3AD203B41FA5}">
                      <a16:colId xmlns:a16="http://schemas.microsoft.com/office/drawing/2014/main" val="2673051322"/>
                    </a:ext>
                  </a:extLst>
                </a:gridCol>
                <a:gridCol w="1573244">
                  <a:extLst>
                    <a:ext uri="{9D8B030D-6E8A-4147-A177-3AD203B41FA5}">
                      <a16:colId xmlns:a16="http://schemas.microsoft.com/office/drawing/2014/main" val="2892424516"/>
                    </a:ext>
                  </a:extLst>
                </a:gridCol>
              </a:tblGrid>
              <a:tr h="291583">
                <a:tc>
                  <a:txBody>
                    <a:bodyPr/>
                    <a:lstStyle/>
                    <a:p>
                      <a:r>
                        <a:rPr lang="ca-ES" dirty="0"/>
                        <a:t>Contracte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Fix (€ </a:t>
                      </a:r>
                      <a:r>
                        <a:rPr lang="ca-ES" dirty="0" err="1"/>
                        <a:t>i.i</a:t>
                      </a:r>
                      <a:r>
                        <a:rPr lang="ca-ES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Energia (€ </a:t>
                      </a:r>
                      <a:r>
                        <a:rPr lang="ca-ES" dirty="0" err="1"/>
                        <a:t>i.i</a:t>
                      </a:r>
                      <a:r>
                        <a:rPr lang="ca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Total (€ </a:t>
                      </a:r>
                      <a:r>
                        <a:rPr lang="ca-ES" dirty="0" err="1"/>
                        <a:t>i.i</a:t>
                      </a:r>
                      <a:r>
                        <a:rPr lang="ca-ES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14208"/>
                  </a:ext>
                </a:extLst>
              </a:tr>
              <a:tr h="291583">
                <a:tc>
                  <a:txBody>
                    <a:bodyPr/>
                    <a:lstStyle/>
                    <a:p>
                      <a:r>
                        <a:rPr lang="ca-ES" dirty="0"/>
                        <a:t>Enllumenat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434,59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966,77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1.401,36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004382"/>
                  </a:ext>
                </a:extLst>
              </a:tr>
              <a:tr h="291583">
                <a:tc>
                  <a:txBody>
                    <a:bodyPr/>
                    <a:lstStyle/>
                    <a:p>
                      <a:r>
                        <a:rPr lang="ca-ES" dirty="0"/>
                        <a:t>Ascensor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696,56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627,23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1.323,79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890258"/>
                  </a:ext>
                </a:extLst>
              </a:tr>
              <a:tr h="500981">
                <a:tc>
                  <a:txBody>
                    <a:bodyPr/>
                    <a:lstStyle/>
                    <a:p>
                      <a:r>
                        <a:rPr lang="ca-ES" dirty="0"/>
                        <a:t>Climatització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7.066,57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7.132,66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14,199,23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871965"/>
                  </a:ext>
                </a:extLst>
              </a:tr>
              <a:tr h="291583">
                <a:tc>
                  <a:txBody>
                    <a:bodyPr/>
                    <a:lstStyle/>
                    <a:p>
                      <a:r>
                        <a:rPr lang="ca-ES" b="1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8.197,72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8.726,66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16.924,38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355603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40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761C37B7-E99F-4ED1-8651-4C898BE4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Proposta d’actuacions (2020)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2D0EDA8D-D996-4BE0-ADFC-3207AEDA8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7587"/>
            <a:ext cx="9601200" cy="3581400"/>
          </a:xfrm>
        </p:spPr>
        <p:txBody>
          <a:bodyPr/>
          <a:lstStyle/>
          <a:p>
            <a:r>
              <a:rPr lang="ca-ES" dirty="0"/>
              <a:t>Unificació subministraments</a:t>
            </a:r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r>
              <a:rPr lang="ca-ES" dirty="0"/>
              <a:t>Instal·lació autoconsum de 17,4 </a:t>
            </a:r>
            <a:r>
              <a:rPr lang="ca-ES" dirty="0" err="1"/>
              <a:t>kWp</a:t>
            </a:r>
            <a:r>
              <a:rPr lang="ca-ES" dirty="0"/>
              <a:t> – 15 kW</a:t>
            </a:r>
          </a:p>
          <a:p>
            <a:endParaRPr lang="ca-E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A5FB7AC-AB76-4A98-9E17-2BD785501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041203"/>
              </p:ext>
            </p:extLst>
          </p:nvPr>
        </p:nvGraphicFramePr>
        <p:xfrm>
          <a:off x="1371600" y="1749066"/>
          <a:ext cx="5550680" cy="220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279">
                  <a:extLst>
                    <a:ext uri="{9D8B030D-6E8A-4147-A177-3AD203B41FA5}">
                      <a16:colId xmlns:a16="http://schemas.microsoft.com/office/drawing/2014/main" val="1661535697"/>
                    </a:ext>
                  </a:extLst>
                </a:gridCol>
                <a:gridCol w="1159061">
                  <a:extLst>
                    <a:ext uri="{9D8B030D-6E8A-4147-A177-3AD203B41FA5}">
                      <a16:colId xmlns:a16="http://schemas.microsoft.com/office/drawing/2014/main" val="3547956392"/>
                    </a:ext>
                  </a:extLst>
                </a:gridCol>
                <a:gridCol w="1387670">
                  <a:extLst>
                    <a:ext uri="{9D8B030D-6E8A-4147-A177-3AD203B41FA5}">
                      <a16:colId xmlns:a16="http://schemas.microsoft.com/office/drawing/2014/main" val="2673051322"/>
                    </a:ext>
                  </a:extLst>
                </a:gridCol>
                <a:gridCol w="1387670">
                  <a:extLst>
                    <a:ext uri="{9D8B030D-6E8A-4147-A177-3AD203B41FA5}">
                      <a16:colId xmlns:a16="http://schemas.microsoft.com/office/drawing/2014/main" val="2892424516"/>
                    </a:ext>
                  </a:extLst>
                </a:gridCol>
              </a:tblGrid>
              <a:tr h="368566">
                <a:tc>
                  <a:txBody>
                    <a:bodyPr/>
                    <a:lstStyle/>
                    <a:p>
                      <a:r>
                        <a:rPr lang="ca-ES" dirty="0"/>
                        <a:t>Contracte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Fix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Energia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Total (€) </a:t>
                      </a:r>
                      <a:r>
                        <a:rPr lang="ca-ES" dirty="0" err="1"/>
                        <a:t>i.i</a:t>
                      </a:r>
                      <a:r>
                        <a:rPr lang="ca-E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14208"/>
                  </a:ext>
                </a:extLst>
              </a:tr>
              <a:tr h="368566">
                <a:tc>
                  <a:txBody>
                    <a:bodyPr/>
                    <a:lstStyle/>
                    <a:p>
                      <a:r>
                        <a:rPr lang="ca-ES" dirty="0"/>
                        <a:t>Enllumenat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667,64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667,64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004382"/>
                  </a:ext>
                </a:extLst>
              </a:tr>
              <a:tr h="368566">
                <a:tc>
                  <a:txBody>
                    <a:bodyPr/>
                    <a:lstStyle/>
                    <a:p>
                      <a:r>
                        <a:rPr lang="ca-ES" dirty="0"/>
                        <a:t>Ascensor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433,16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433,16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890258"/>
                  </a:ext>
                </a:extLst>
              </a:tr>
              <a:tr h="368566">
                <a:tc>
                  <a:txBody>
                    <a:bodyPr/>
                    <a:lstStyle/>
                    <a:p>
                      <a:r>
                        <a:rPr lang="ca-ES" dirty="0"/>
                        <a:t>Climatització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7.066,57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7.132,66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dirty="0"/>
                        <a:t>14,199,23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871965"/>
                  </a:ext>
                </a:extLst>
              </a:tr>
              <a:tr h="368566">
                <a:tc>
                  <a:txBody>
                    <a:bodyPr/>
                    <a:lstStyle/>
                    <a:p>
                      <a:r>
                        <a:rPr lang="ca-ES" b="1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7.066,57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8.233,46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15.300,03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3556031688"/>
                  </a:ext>
                </a:extLst>
              </a:tr>
              <a:tr h="166372">
                <a:tc>
                  <a:txBody>
                    <a:bodyPr/>
                    <a:lstStyle/>
                    <a:p>
                      <a:r>
                        <a:rPr lang="ca-ES" b="1" dirty="0">
                          <a:latin typeface="+mn-lt"/>
                        </a:rPr>
                        <a:t>Estalvi 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ca-E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ca-E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a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1.624,35 €</a:t>
                      </a: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2072326957"/>
                  </a:ext>
                </a:extLst>
              </a:tr>
            </a:tbl>
          </a:graphicData>
        </a:graphic>
      </p:graphicFrame>
      <p:graphicFrame>
        <p:nvGraphicFramePr>
          <p:cNvPr id="6" name="Tabla 3">
            <a:extLst>
              <a:ext uri="{FF2B5EF4-FFF2-40B4-BE49-F238E27FC236}">
                <a16:creationId xmlns:a16="http://schemas.microsoft.com/office/drawing/2014/main" id="{E78F3AA7-20CA-410D-B4AE-F51F79FF7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919393"/>
              </p:ext>
            </p:extLst>
          </p:nvPr>
        </p:nvGraphicFramePr>
        <p:xfrm>
          <a:off x="1371600" y="4731443"/>
          <a:ext cx="5550680" cy="698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772">
                  <a:extLst>
                    <a:ext uri="{9D8B030D-6E8A-4147-A177-3AD203B41FA5}">
                      <a16:colId xmlns:a16="http://schemas.microsoft.com/office/drawing/2014/main" val="2578090503"/>
                    </a:ext>
                  </a:extLst>
                </a:gridCol>
                <a:gridCol w="2151216">
                  <a:extLst>
                    <a:ext uri="{9D8B030D-6E8A-4147-A177-3AD203B41FA5}">
                      <a16:colId xmlns:a16="http://schemas.microsoft.com/office/drawing/2014/main" val="742891722"/>
                    </a:ext>
                  </a:extLst>
                </a:gridCol>
                <a:gridCol w="1508692">
                  <a:extLst>
                    <a:ext uri="{9D8B030D-6E8A-4147-A177-3AD203B41FA5}">
                      <a16:colId xmlns:a16="http://schemas.microsoft.com/office/drawing/2014/main" val="4289041592"/>
                    </a:ext>
                  </a:extLst>
                </a:gridCol>
              </a:tblGrid>
              <a:tr h="384645">
                <a:tc>
                  <a:txBody>
                    <a:bodyPr/>
                    <a:lstStyle/>
                    <a:p>
                      <a:pPr algn="ctr" fontAlgn="b"/>
                      <a:r>
                        <a:rPr lang="ca-ES" sz="2000" u="none" strike="noStrike" dirty="0">
                          <a:effectLst/>
                          <a:latin typeface="+mn-lt"/>
                        </a:rPr>
                        <a:t>Producció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2000" u="none" strike="noStrike">
                          <a:effectLst/>
                          <a:latin typeface="+mn-lt"/>
                        </a:rPr>
                        <a:t>Autoconsum</a:t>
                      </a:r>
                      <a:endParaRPr lang="ca-E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2000" u="none" strike="noStrike" dirty="0">
                          <a:effectLst/>
                          <a:latin typeface="+mn-lt"/>
                        </a:rPr>
                        <a:t>Estalvi anual</a:t>
                      </a:r>
                      <a:endParaRPr lang="ca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2952856"/>
                  </a:ext>
                </a:extLst>
              </a:tr>
              <a:tr h="219310">
                <a:tc>
                  <a:txBody>
                    <a:bodyPr/>
                    <a:lstStyle/>
                    <a:p>
                      <a:pPr algn="ctr" fontAlgn="b"/>
                      <a:r>
                        <a:rPr lang="ca-ES" sz="2000" u="none" strike="noStrike" dirty="0">
                          <a:effectLst/>
                          <a:latin typeface="+mn-lt"/>
                        </a:rPr>
                        <a:t>27.010 kWh</a:t>
                      </a:r>
                      <a:endParaRPr lang="ca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2000" u="none" strike="noStrike" dirty="0">
                          <a:effectLst/>
                          <a:latin typeface="+mn-lt"/>
                        </a:rPr>
                        <a:t>28% (17.800 kWh)</a:t>
                      </a:r>
                      <a:endParaRPr lang="ca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2000" u="none" strike="noStrike" dirty="0">
                          <a:effectLst/>
                          <a:latin typeface="+mn-lt"/>
                        </a:rPr>
                        <a:t>2.927 € </a:t>
                      </a:r>
                      <a:r>
                        <a:rPr lang="ca-ES" sz="2000" u="none" strike="noStrike" dirty="0" err="1">
                          <a:effectLst/>
                          <a:latin typeface="+mn-lt"/>
                        </a:rPr>
                        <a:t>i.i</a:t>
                      </a:r>
                      <a:r>
                        <a:rPr lang="ca-ES" sz="2000" u="none" strike="noStrike" dirty="0">
                          <a:effectLst/>
                          <a:latin typeface="+mn-lt"/>
                        </a:rPr>
                        <a:t>.</a:t>
                      </a:r>
                      <a:endParaRPr lang="ca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9759529"/>
                  </a:ext>
                </a:extLst>
              </a:tr>
            </a:tbl>
          </a:graphicData>
        </a:graphic>
      </p:graphicFrame>
      <p:sp>
        <p:nvSpPr>
          <p:cNvPr id="7" name="Contenidor de contingut 2">
            <a:extLst>
              <a:ext uri="{FF2B5EF4-FFF2-40B4-BE49-F238E27FC236}">
                <a16:creationId xmlns:a16="http://schemas.microsoft.com/office/drawing/2014/main" id="{2BAE94F1-EF36-4F3E-9D7B-3DE415D61A53}"/>
              </a:ext>
            </a:extLst>
          </p:cNvPr>
          <p:cNvSpPr txBox="1">
            <a:spLocks/>
          </p:cNvSpPr>
          <p:nvPr/>
        </p:nvSpPr>
        <p:spPr>
          <a:xfrm>
            <a:off x="7298422" y="1427587"/>
            <a:ext cx="4957894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/>
              <a:t>Retorn inversió</a:t>
            </a:r>
          </a:p>
          <a:p>
            <a:pPr lvl="1"/>
            <a:r>
              <a:rPr lang="ca-ES" dirty="0"/>
              <a:t>Unificació : 2,5 anys</a:t>
            </a:r>
          </a:p>
          <a:p>
            <a:pPr lvl="1"/>
            <a:r>
              <a:rPr lang="ca-ES" dirty="0"/>
              <a:t>Autoconsum : 5 anys</a:t>
            </a:r>
          </a:p>
          <a:p>
            <a:pPr lvl="1"/>
            <a:r>
              <a:rPr lang="ca-ES" dirty="0"/>
              <a:t>Global: 4,5 anys</a:t>
            </a:r>
          </a:p>
          <a:p>
            <a:pPr lvl="1"/>
            <a:endParaRPr lang="ca-ES" dirty="0"/>
          </a:p>
          <a:p>
            <a:pPr marL="530352" lvl="1" indent="0">
              <a:buNone/>
            </a:pPr>
            <a:r>
              <a:rPr lang="ca-ES" dirty="0"/>
              <a:t>*No es considera el 50% de la reducció de l’IBI en la inversió de l’autoconsum.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0110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077BD30C-04B4-44D9-B0EE-BE35E6055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1485900"/>
          </a:xfrm>
        </p:spPr>
        <p:txBody>
          <a:bodyPr>
            <a:normAutofit/>
          </a:bodyPr>
          <a:lstStyle/>
          <a:p>
            <a:r>
              <a:rPr lang="ca-ES" dirty="0"/>
              <a:t>Procediment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88FF30F7-A3B7-431E-95F1-5B832D85F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6873"/>
            <a:ext cx="3498980" cy="4290527"/>
          </a:xfrm>
        </p:spPr>
        <p:txBody>
          <a:bodyPr>
            <a:normAutofit lnSpcReduction="10000"/>
          </a:bodyPr>
          <a:lstStyle/>
          <a:p>
            <a:r>
              <a:rPr lang="ca-ES" sz="1600" dirty="0"/>
              <a:t>Febrer 2020 : Presentació estudi previ i aprovació per part de la Comunitat per demanar pressupostos a diferents empreses.</a:t>
            </a:r>
          </a:p>
          <a:p>
            <a:r>
              <a:rPr lang="ca-ES" sz="1600" dirty="0"/>
              <a:t>Març 2020: COVID.</a:t>
            </a:r>
          </a:p>
          <a:p>
            <a:r>
              <a:rPr lang="ca-ES" sz="1600" dirty="0"/>
              <a:t>Octubre 2020: Informació dels pressupostos als veïns i de l’empresa proposada.</a:t>
            </a:r>
          </a:p>
          <a:p>
            <a:r>
              <a:rPr lang="ca-ES" sz="1600" dirty="0"/>
              <a:t>Novembre 2020: Adjudicació obres</a:t>
            </a:r>
          </a:p>
          <a:p>
            <a:r>
              <a:rPr lang="ca-ES" sz="1600" dirty="0"/>
              <a:t>Desembre 2020: Pagament taxes i ICIO Ajuntament.</a:t>
            </a:r>
          </a:p>
          <a:p>
            <a:r>
              <a:rPr lang="ca-ES" sz="1600" dirty="0"/>
              <a:t>Inici obres setmana del 25 de Desembre i activació de la instal·lació el 11 de Gener 2021.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CC54BA9-5DB1-4B12-A8C1-2554B2659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1467" y="825080"/>
            <a:ext cx="6517065" cy="488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2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>
            <a:extLst>
              <a:ext uri="{FF2B5EF4-FFF2-40B4-BE49-F238E27FC236}">
                <a16:creationId xmlns:a16="http://schemas.microsoft.com/office/drawing/2014/main" id="{03C57B62-48AE-46B9-8BE7-22B4A7566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580" y="3675696"/>
            <a:ext cx="5696243" cy="2914800"/>
          </a:xfrm>
          <a:prstGeom prst="rect">
            <a:avLst/>
          </a:prstGeom>
        </p:spPr>
      </p:pic>
      <p:pic>
        <p:nvPicPr>
          <p:cNvPr id="3" name="Imatge 2">
            <a:extLst>
              <a:ext uri="{FF2B5EF4-FFF2-40B4-BE49-F238E27FC236}">
                <a16:creationId xmlns:a16="http://schemas.microsoft.com/office/drawing/2014/main" id="{EB89CD02-11D8-4AC8-AE2C-7E86F3C8B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935" y="267504"/>
            <a:ext cx="5670841" cy="2914800"/>
          </a:xfrm>
          <a:prstGeom prst="rect">
            <a:avLst/>
          </a:prstGeom>
        </p:spPr>
      </p:pic>
      <p:pic>
        <p:nvPicPr>
          <p:cNvPr id="4" name="Imatge 3">
            <a:extLst>
              <a:ext uri="{FF2B5EF4-FFF2-40B4-BE49-F238E27FC236}">
                <a16:creationId xmlns:a16="http://schemas.microsoft.com/office/drawing/2014/main" id="{1CC16443-E847-4E99-A99B-3582DA8CA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8776" y="267504"/>
            <a:ext cx="5664491" cy="2908449"/>
          </a:xfrm>
          <a:prstGeom prst="rect">
            <a:avLst/>
          </a:prstGeom>
        </p:spPr>
      </p:pic>
      <p:grpSp>
        <p:nvGrpSpPr>
          <p:cNvPr id="7" name="Agrupa 6">
            <a:extLst>
              <a:ext uri="{FF2B5EF4-FFF2-40B4-BE49-F238E27FC236}">
                <a16:creationId xmlns:a16="http://schemas.microsoft.com/office/drawing/2014/main" id="{16B0D1A7-4974-48DC-8E9B-A5923485006F}"/>
              </a:ext>
            </a:extLst>
          </p:cNvPr>
          <p:cNvGrpSpPr/>
          <p:nvPr/>
        </p:nvGrpSpPr>
        <p:grpSpPr>
          <a:xfrm>
            <a:off x="7337510" y="3365381"/>
            <a:ext cx="3807022" cy="3225115"/>
            <a:chOff x="7069492" y="3239546"/>
            <a:chExt cx="3807022" cy="3225115"/>
          </a:xfrm>
        </p:grpSpPr>
        <p:pic>
          <p:nvPicPr>
            <p:cNvPr id="6" name="Imatge 5">
              <a:extLst>
                <a:ext uri="{FF2B5EF4-FFF2-40B4-BE49-F238E27FC236}">
                  <a16:creationId xmlns:a16="http://schemas.microsoft.com/office/drawing/2014/main" id="{32CE5F3C-F338-4DCD-A1B8-B9F04DF6DF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50000"/>
            <a:stretch/>
          </p:blipFill>
          <p:spPr>
            <a:xfrm>
              <a:off x="7069493" y="3239546"/>
              <a:ext cx="3807021" cy="1816193"/>
            </a:xfrm>
            <a:prstGeom prst="rect">
              <a:avLst/>
            </a:prstGeom>
          </p:spPr>
        </p:pic>
        <p:pic>
          <p:nvPicPr>
            <p:cNvPr id="13" name="Imatge 12">
              <a:extLst>
                <a:ext uri="{FF2B5EF4-FFF2-40B4-BE49-F238E27FC236}">
                  <a16:creationId xmlns:a16="http://schemas.microsoft.com/office/drawing/2014/main" id="{911DD6BF-959E-476B-B1C6-DAE629F42B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49957" t="22322" r="43" b="102"/>
            <a:stretch/>
          </p:blipFill>
          <p:spPr>
            <a:xfrm>
              <a:off x="7069492" y="5055739"/>
              <a:ext cx="3807022" cy="14089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6529631"/>
      </p:ext>
    </p:extLst>
  </p:cSld>
  <p:clrMapOvr>
    <a:masterClrMapping/>
  </p:clrMapOvr>
</p:sld>
</file>

<file path=ppt/theme/theme1.xml><?xml version="1.0" encoding="utf-8"?>
<a:theme xmlns:a="http://schemas.openxmlformats.org/drawingml/2006/main" name="Retall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274</Words>
  <Application>Microsoft Office PowerPoint</Application>
  <PresentationFormat>Pantalla panoràmica</PresentationFormat>
  <Paragraphs>81</Paragraphs>
  <Slides>5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1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7" baseType="lpstr">
      <vt:lpstr>Franklin Gothic Book</vt:lpstr>
      <vt:lpstr>Retall</vt:lpstr>
      <vt:lpstr>Comunitat de veïns avda. Madrid 3</vt:lpstr>
      <vt:lpstr>Situació inicial (2019)</vt:lpstr>
      <vt:lpstr>Proposta d’actuacions (2020)</vt:lpstr>
      <vt:lpstr>Procediment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Comunitat de veïns avda. Madrid 3</dc:title>
  <dc:creator>Latorre Pifarre, Juan Maria</dc:creator>
  <cp:lastModifiedBy>Latorre Pifarre, Juan Maria</cp:lastModifiedBy>
  <cp:revision>5</cp:revision>
  <dcterms:created xsi:type="dcterms:W3CDTF">2021-05-02T18:13:04Z</dcterms:created>
  <dcterms:modified xsi:type="dcterms:W3CDTF">2021-05-02T18:47:02Z</dcterms:modified>
</cp:coreProperties>
</file>