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2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9524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94158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65240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409465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48672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036887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872365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11194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54239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35541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66381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3539E-A3B9-460C-996C-90CF169CFE03}" type="datetimeFigureOut">
              <a:rPr lang="ca-ES" smtClean="0"/>
              <a:t>13/12/2018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603DD-46AC-4304-9FF4-A8AEBA0D4592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47451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://www.sostenibilitatbcn.cat/attachments/article/313/GuiaHortEscolar.pdf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09590" y="3323126"/>
            <a:ext cx="3743327" cy="18669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728912" y="2956409"/>
            <a:ext cx="2395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dirty="0" smtClean="0"/>
              <a:t>Matèria Orgànica en diferents graus de descomposició</a:t>
            </a:r>
            <a:endParaRPr lang="ca-ES" sz="1400" dirty="0"/>
          </a:p>
        </p:txBody>
      </p:sp>
      <p:sp>
        <p:nvSpPr>
          <p:cNvPr id="9" name="Cerrar llave 8"/>
          <p:cNvSpPr/>
          <p:nvPr/>
        </p:nvSpPr>
        <p:spPr>
          <a:xfrm>
            <a:off x="2428875" y="3279575"/>
            <a:ext cx="104775" cy="208666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CuadroTexto 9"/>
          <p:cNvSpPr txBox="1"/>
          <p:nvPr/>
        </p:nvSpPr>
        <p:spPr>
          <a:xfrm>
            <a:off x="2657476" y="4066414"/>
            <a:ext cx="3219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dirty="0" smtClean="0"/>
              <a:t>D'argiles més primes que es queden en suspensió per setmanes a els llimós</a:t>
            </a:r>
            <a:endParaRPr lang="ca-ES" sz="1400" dirty="0"/>
          </a:p>
        </p:txBody>
      </p:sp>
      <p:sp>
        <p:nvSpPr>
          <p:cNvPr id="11" name="Cerrar llave 10"/>
          <p:cNvSpPr/>
          <p:nvPr/>
        </p:nvSpPr>
        <p:spPr>
          <a:xfrm>
            <a:off x="2428875" y="5471010"/>
            <a:ext cx="104775" cy="65723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2" name="CuadroTexto 11"/>
          <p:cNvSpPr txBox="1"/>
          <p:nvPr/>
        </p:nvSpPr>
        <p:spPr>
          <a:xfrm>
            <a:off x="2628901" y="5434279"/>
            <a:ext cx="16954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De sorras a graves</a:t>
            </a:r>
          </a:p>
          <a:p>
            <a:r>
              <a:rPr lang="es-ES" sz="1400" dirty="0" smtClean="0"/>
              <a:t>Sorra &lt; 2mm</a:t>
            </a:r>
          </a:p>
          <a:p>
            <a:r>
              <a:rPr lang="es-ES" sz="1400" dirty="0" smtClean="0"/>
              <a:t>Graves &gt; 2mm</a:t>
            </a:r>
            <a:endParaRPr lang="ca-ES" sz="1400" dirty="0"/>
          </a:p>
        </p:txBody>
      </p:sp>
      <p:sp>
        <p:nvSpPr>
          <p:cNvPr id="15" name="CuadroTexto 14"/>
          <p:cNvSpPr txBox="1"/>
          <p:nvPr/>
        </p:nvSpPr>
        <p:spPr>
          <a:xfrm>
            <a:off x="381000" y="180975"/>
            <a:ext cx="5100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dirty="0" smtClean="0"/>
              <a:t>Visualització ràpida de la nostra terra a l’hort escolar</a:t>
            </a:r>
            <a:endParaRPr lang="ca-ES" dirty="0"/>
          </a:p>
        </p:txBody>
      </p:sp>
      <p:sp>
        <p:nvSpPr>
          <p:cNvPr id="19" name="Flecha abajo 18"/>
          <p:cNvSpPr/>
          <p:nvPr/>
        </p:nvSpPr>
        <p:spPr>
          <a:xfrm rot="5400000">
            <a:off x="2481098" y="3022757"/>
            <a:ext cx="105103" cy="39052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0" name="Rectángulo 19"/>
          <p:cNvSpPr/>
          <p:nvPr/>
        </p:nvSpPr>
        <p:spPr>
          <a:xfrm>
            <a:off x="314325" y="2270610"/>
            <a:ext cx="5476875" cy="40100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" name="CuadroTexto 1"/>
          <p:cNvSpPr txBox="1"/>
          <p:nvPr/>
        </p:nvSpPr>
        <p:spPr>
          <a:xfrm>
            <a:off x="228600" y="1742432"/>
            <a:ext cx="3131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/>
              <a:t>Tècnica </a:t>
            </a:r>
            <a:r>
              <a:rPr lang="ca-ES" dirty="0" smtClean="0"/>
              <a:t>de l’estratificació:</a:t>
            </a:r>
            <a:endParaRPr lang="ca-ES" dirty="0"/>
          </a:p>
        </p:txBody>
      </p:sp>
      <p:sp>
        <p:nvSpPr>
          <p:cNvPr id="3" name="CuadroTexto 2"/>
          <p:cNvSpPr txBox="1"/>
          <p:nvPr/>
        </p:nvSpPr>
        <p:spPr>
          <a:xfrm>
            <a:off x="6129655" y="2227820"/>
            <a:ext cx="23952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 smtClean="0"/>
              <a:t>Si tenim una proporció d’argiles/llims al voltant del 50% del pot amb un parell de centímetres de sorres podríem dir que tenim una terra franca (en equilibri). </a:t>
            </a:r>
            <a:endParaRPr lang="ca-ES" dirty="0"/>
          </a:p>
        </p:txBody>
      </p:sp>
      <p:grpSp>
        <p:nvGrpSpPr>
          <p:cNvPr id="13" name="Group 2081"/>
          <p:cNvGrpSpPr/>
          <p:nvPr/>
        </p:nvGrpSpPr>
        <p:grpSpPr>
          <a:xfrm>
            <a:off x="4848225" y="6079935"/>
            <a:ext cx="4151630" cy="624205"/>
            <a:chOff x="0" y="0"/>
            <a:chExt cx="4151630" cy="624205"/>
          </a:xfrm>
        </p:grpSpPr>
        <p:pic>
          <p:nvPicPr>
            <p:cNvPr id="14" name="Picture 7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948305" y="22225"/>
              <a:ext cx="1203325" cy="601980"/>
            </a:xfrm>
            <a:prstGeom prst="rect">
              <a:avLst/>
            </a:prstGeom>
          </p:spPr>
        </p:pic>
        <p:pic>
          <p:nvPicPr>
            <p:cNvPr id="16" name="Picture 9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281430" y="0"/>
              <a:ext cx="1376045" cy="624205"/>
            </a:xfrm>
            <a:prstGeom prst="rect">
              <a:avLst/>
            </a:prstGeom>
          </p:spPr>
        </p:pic>
        <p:sp>
          <p:nvSpPr>
            <p:cNvPr id="17" name="Rectangle 12"/>
            <p:cNvSpPr/>
            <p:nvPr/>
          </p:nvSpPr>
          <p:spPr>
            <a:xfrm>
              <a:off x="3327146" y="203073"/>
              <a:ext cx="42143" cy="18993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6350" indent="-6350" algn="l">
                <a:lnSpc>
                  <a:spcPct val="107000"/>
                </a:lnSpc>
                <a:spcAft>
                  <a:spcPts val="800"/>
                </a:spcAft>
              </a:pPr>
              <a:r>
                <a:rPr lang="ca-ES" sz="1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ca-E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18" name="Picture 31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0" y="14605"/>
              <a:ext cx="837565" cy="609600"/>
            </a:xfrm>
            <a:prstGeom prst="rect">
              <a:avLst/>
            </a:prstGeom>
          </p:spPr>
        </p:pic>
      </p:grpSp>
      <p:sp>
        <p:nvSpPr>
          <p:cNvPr id="5" name="CuadroTexto 4"/>
          <p:cNvSpPr txBox="1"/>
          <p:nvPr/>
        </p:nvSpPr>
        <p:spPr>
          <a:xfrm>
            <a:off x="314325" y="693911"/>
            <a:ext cx="8524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dirty="0" smtClean="0"/>
              <a:t>Us indicarem dos tècniques </a:t>
            </a:r>
            <a:r>
              <a:rPr lang="ca-ES" sz="1600" dirty="0"/>
              <a:t>fàcils de reproduir a </a:t>
            </a:r>
            <a:r>
              <a:rPr lang="ca-ES" sz="1600" dirty="0" smtClean="0"/>
              <a:t>l’escola per conèixer els components i el tipus de sòl que tenim a l’hort escolar. Les característiques del sòl són fonamentals per saber quan i com treballar la terra i que és més adient plantar.</a:t>
            </a:r>
            <a:endParaRPr lang="ca-ES" sz="1600" dirty="0"/>
          </a:p>
        </p:txBody>
      </p:sp>
    </p:spTree>
    <p:extLst>
      <p:ext uri="{BB962C8B-B14F-4D97-AF65-F5344CB8AC3E}">
        <p14:creationId xmlns:p14="http://schemas.microsoft.com/office/powerpoint/2010/main" val="707723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381000" y="180975"/>
            <a:ext cx="5100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/>
              <a:t>Visualització</a:t>
            </a:r>
            <a:r>
              <a:rPr lang="es-ES" dirty="0" smtClean="0"/>
              <a:t> </a:t>
            </a:r>
            <a:r>
              <a:rPr lang="es-ES" dirty="0" err="1" smtClean="0"/>
              <a:t>r</a:t>
            </a:r>
            <a:r>
              <a:rPr lang="es-ES" dirty="0" err="1" smtClean="0"/>
              <a:t>à</a:t>
            </a:r>
            <a:r>
              <a:rPr lang="es-ES" dirty="0" err="1" smtClean="0"/>
              <a:t>pida</a:t>
            </a:r>
            <a:r>
              <a:rPr lang="es-ES" dirty="0" smtClean="0"/>
              <a:t> </a:t>
            </a:r>
            <a:r>
              <a:rPr lang="es-ES" dirty="0" smtClean="0"/>
              <a:t>de la </a:t>
            </a:r>
            <a:r>
              <a:rPr lang="es-ES" dirty="0" err="1" smtClean="0"/>
              <a:t>nostra</a:t>
            </a:r>
            <a:r>
              <a:rPr lang="es-ES" dirty="0" smtClean="0"/>
              <a:t> </a:t>
            </a:r>
            <a:r>
              <a:rPr lang="es-ES" dirty="0" err="1" smtClean="0"/>
              <a:t>terra</a:t>
            </a:r>
            <a:r>
              <a:rPr lang="es-ES" dirty="0" smtClean="0"/>
              <a:t> a </a:t>
            </a:r>
            <a:r>
              <a:rPr lang="es-ES" dirty="0" err="1" smtClean="0"/>
              <a:t>l’hort</a:t>
            </a:r>
            <a:r>
              <a:rPr lang="es-ES" dirty="0" smtClean="0"/>
              <a:t> escolar</a:t>
            </a:r>
            <a:endParaRPr lang="ca-ES" dirty="0"/>
          </a:p>
        </p:txBody>
      </p:sp>
      <p:sp>
        <p:nvSpPr>
          <p:cNvPr id="21" name="CuadroTexto 20"/>
          <p:cNvSpPr txBox="1"/>
          <p:nvPr/>
        </p:nvSpPr>
        <p:spPr>
          <a:xfrm>
            <a:off x="314325" y="843755"/>
            <a:ext cx="847725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 smtClean="0"/>
              <a:t>Tècnica dels “xurros”:</a:t>
            </a:r>
          </a:p>
          <a:p>
            <a:endParaRPr lang="ca-ES" dirty="0" smtClean="0"/>
          </a:p>
          <a:p>
            <a:pPr marL="342900" indent="-342900">
              <a:buFont typeface="+mj-lt"/>
              <a:buAutoNum type="arabicPeriod"/>
            </a:pPr>
            <a:r>
              <a:rPr lang="ca-ES" sz="1400" dirty="0" smtClean="0"/>
              <a:t>Agafem terra del nostre hort a terra o </a:t>
            </a:r>
            <a:r>
              <a:rPr lang="ca-ES" sz="1400" dirty="0" err="1" smtClean="0"/>
              <a:t>palots</a:t>
            </a:r>
            <a:endParaRPr lang="ca-ES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a-ES" sz="1400" dirty="0" smtClean="0"/>
              <a:t>La mullem</a:t>
            </a:r>
          </a:p>
          <a:p>
            <a:pPr marL="342900" indent="-342900">
              <a:buFont typeface="+mj-lt"/>
              <a:buAutoNum type="arabicPeriod"/>
            </a:pPr>
            <a:r>
              <a:rPr lang="ca-ES" sz="1400" dirty="0" smtClean="0"/>
              <a:t>Agafem una part de la terra amb la mà i intentem fer una </a:t>
            </a:r>
            <a:r>
              <a:rPr lang="ca-ES" sz="1400" b="1" dirty="0" smtClean="0"/>
              <a:t>pilota</a:t>
            </a:r>
            <a:r>
              <a:rPr lang="ca-ES" sz="1400" dirty="0" smtClean="0"/>
              <a:t>. </a:t>
            </a:r>
          </a:p>
          <a:p>
            <a:pPr marL="800100" lvl="1" indent="-342900">
              <a:buFont typeface="+mj-lt"/>
              <a:buAutoNum type="arabicPeriod"/>
            </a:pPr>
            <a:r>
              <a:rPr lang="ca-ES" sz="1400" dirty="0" smtClean="0"/>
              <a:t>Si la pilota quan la deixem caure a terra no es trenca, la nostra terra té massa argila</a:t>
            </a:r>
          </a:p>
          <a:p>
            <a:pPr marL="800100" lvl="1" indent="-342900">
              <a:buFont typeface="+mj-lt"/>
              <a:buAutoNum type="arabicPeriod"/>
            </a:pPr>
            <a:r>
              <a:rPr lang="ca-ES" sz="1400" dirty="0" smtClean="0"/>
              <a:t>Si la pilota es desfà encara que sigui lleugerament, fem un </a:t>
            </a:r>
            <a:r>
              <a:rPr lang="ca-ES" sz="1400" b="1" dirty="0" smtClean="0"/>
              <a:t>xurro</a:t>
            </a:r>
            <a:r>
              <a:rPr lang="ca-ES" sz="1400" dirty="0" smtClean="0"/>
              <a:t> i observem la consistència que té quan l’agafem.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ca-ES" sz="1200" dirty="0" smtClean="0"/>
              <a:t>Si no aconseguim fer el xurro, la nostra més aviat arenosa – Sòl que tendeix a assecar-se i lixiviar els nutrients.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ca-ES" sz="12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ca-ES" sz="1200" dirty="0" smtClean="0"/>
              <a:t>Si aconseguim fer el xurro i no es trenca fàcilment però sí que el podem desfer, la nostra terra està en equilibri entre sorres i argiles– Sòl en estat òptim per treballar. Aquest és un equilibri molt fràgil que hem d’intentar mantenir.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ca-ES" sz="1200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ca-ES" sz="1200" dirty="0" smtClean="0"/>
              <a:t>Si podem fer el xurro però no es desfà encara que fem una pressió lleugera amb els dits, la nostra terra és més aviat argilosa – Sòl que reté molta aigua i es compacta fàcilment.</a:t>
            </a:r>
          </a:p>
          <a:p>
            <a:endParaRPr lang="ca-ES" sz="1400" dirty="0" smtClean="0"/>
          </a:p>
          <a:p>
            <a:r>
              <a:rPr lang="ca-ES" sz="1400" dirty="0" smtClean="0"/>
              <a:t>Idealment, aquesta pràctica es pot repetir a diferents zones  o </a:t>
            </a:r>
            <a:r>
              <a:rPr lang="ca-ES" sz="1400" dirty="0" err="1" smtClean="0"/>
              <a:t>palots</a:t>
            </a:r>
            <a:r>
              <a:rPr lang="ca-ES" sz="1400" dirty="0" smtClean="0"/>
              <a:t> de l’hort escolar.</a:t>
            </a:r>
          </a:p>
          <a:p>
            <a:r>
              <a:rPr lang="es-ES" sz="1400" dirty="0" smtClean="0"/>
              <a:t> </a:t>
            </a:r>
            <a:endParaRPr lang="ca-ES" sz="1400" dirty="0"/>
          </a:p>
        </p:txBody>
      </p:sp>
      <p:sp>
        <p:nvSpPr>
          <p:cNvPr id="2" name="CuadroTexto 1"/>
          <p:cNvSpPr txBox="1"/>
          <p:nvPr/>
        </p:nvSpPr>
        <p:spPr>
          <a:xfrm>
            <a:off x="342900" y="5255529"/>
            <a:ext cx="80552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 smtClean="0"/>
              <a:t>Per a més informació: Guia pràctica d’horticultura ecològica. L’hort Escolar. Ajuntament de Barcelona. </a:t>
            </a:r>
            <a:endParaRPr lang="ca-ES" dirty="0" smtClean="0"/>
          </a:p>
          <a:p>
            <a:r>
              <a:rPr lang="ca-ES" dirty="0" smtClean="0"/>
              <a:t>Disponible </a:t>
            </a:r>
            <a:r>
              <a:rPr lang="ca-ES" dirty="0" smtClean="0"/>
              <a:t>on-line </a:t>
            </a:r>
            <a:r>
              <a:rPr lang="ca-ES" dirty="0" smtClean="0">
                <a:hlinkClick r:id="rId2"/>
              </a:rPr>
              <a:t>AQUÍ</a:t>
            </a:r>
            <a:endParaRPr lang="ca-ES" dirty="0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a-ES"/>
          </a:p>
        </p:txBody>
      </p:sp>
      <p:grpSp>
        <p:nvGrpSpPr>
          <p:cNvPr id="6" name="Group 2081"/>
          <p:cNvGrpSpPr/>
          <p:nvPr/>
        </p:nvGrpSpPr>
        <p:grpSpPr>
          <a:xfrm>
            <a:off x="4848225" y="6079935"/>
            <a:ext cx="4151630" cy="624205"/>
            <a:chOff x="0" y="0"/>
            <a:chExt cx="4151630" cy="624205"/>
          </a:xfrm>
        </p:grpSpPr>
        <p:pic>
          <p:nvPicPr>
            <p:cNvPr id="7" name="Picture 7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948305" y="22225"/>
              <a:ext cx="1203325" cy="601980"/>
            </a:xfrm>
            <a:prstGeom prst="rect">
              <a:avLst/>
            </a:prstGeom>
          </p:spPr>
        </p:pic>
        <p:pic>
          <p:nvPicPr>
            <p:cNvPr id="8" name="Picture 9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1281430" y="0"/>
              <a:ext cx="1376045" cy="624205"/>
            </a:xfrm>
            <a:prstGeom prst="rect">
              <a:avLst/>
            </a:prstGeom>
          </p:spPr>
        </p:pic>
        <p:sp>
          <p:nvSpPr>
            <p:cNvPr id="9" name="Rectangle 12"/>
            <p:cNvSpPr/>
            <p:nvPr/>
          </p:nvSpPr>
          <p:spPr>
            <a:xfrm>
              <a:off x="3327146" y="203073"/>
              <a:ext cx="42143" cy="189937"/>
            </a:xfrm>
            <a:prstGeom prst="rect">
              <a:avLst/>
            </a:prstGeom>
            <a:ln>
              <a:noFill/>
            </a:ln>
          </p:spPr>
          <p:txBody>
            <a:bodyPr vert="horz" lIns="0" tIns="0" rIns="0" bIns="0" rtlCol="0">
              <a:noAutofit/>
            </a:bodyPr>
            <a:lstStyle/>
            <a:p>
              <a:pPr marL="6350" indent="-6350" algn="l">
                <a:lnSpc>
                  <a:spcPct val="107000"/>
                </a:lnSpc>
                <a:spcAft>
                  <a:spcPts val="800"/>
                </a:spcAft>
              </a:pPr>
              <a:r>
                <a:rPr lang="ca-ES" sz="1100"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ca-ES" sz="12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10" name="Picture 31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0" y="14605"/>
              <a:ext cx="837565" cy="6096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3694737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</TotalTime>
  <Words>344</Words>
  <Application>Microsoft Office PowerPoint</Application>
  <PresentationFormat>Presentación en pantalla (4:3)</PresentationFormat>
  <Paragraphs>29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Diana Calvo Boyero</dc:creator>
  <cp:lastModifiedBy>Diana Calvo Boyero</cp:lastModifiedBy>
  <cp:revision>12</cp:revision>
  <dcterms:created xsi:type="dcterms:W3CDTF">2018-12-12T11:45:49Z</dcterms:created>
  <dcterms:modified xsi:type="dcterms:W3CDTF">2018-12-13T12:13:27Z</dcterms:modified>
</cp:coreProperties>
</file>