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6" r:id="rId6"/>
    <p:sldId id="267" r:id="rId7"/>
    <p:sldId id="270" r:id="rId8"/>
    <p:sldId id="268" r:id="rId9"/>
    <p:sldId id="269" r:id="rId10"/>
    <p:sldId id="271" r:id="rId11"/>
    <p:sldId id="259" r:id="rId12"/>
    <p:sldId id="260" r:id="rId13"/>
    <p:sldId id="263" r:id="rId14"/>
    <p:sldId id="261" r:id="rId15"/>
    <p:sldId id="272" r:id="rId16"/>
    <p:sldId id="265" r:id="rId17"/>
  </p:sldIdLst>
  <p:sldSz cx="9144000" cy="6858000" type="screen4x3"/>
  <p:notesSz cx="7099300" cy="1023461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FB35-8F76-4C92-A771-43772C0AF6C2}" type="datetimeFigureOut">
              <a:rPr lang="es-ES" smtClean="0"/>
              <a:t>01/06/2017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208FF-289E-403C-8C68-036103BA77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2715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FB35-8F76-4C92-A771-43772C0AF6C2}" type="datetimeFigureOut">
              <a:rPr lang="es-ES" smtClean="0"/>
              <a:t>01/06/2017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208FF-289E-403C-8C68-036103BA77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9775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FB35-8F76-4C92-A771-43772C0AF6C2}" type="datetimeFigureOut">
              <a:rPr lang="es-ES" smtClean="0"/>
              <a:t>01/06/2017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208FF-289E-403C-8C68-036103BA77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4236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FB35-8F76-4C92-A771-43772C0AF6C2}" type="datetimeFigureOut">
              <a:rPr lang="es-ES" smtClean="0"/>
              <a:t>01/06/2017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208FF-289E-403C-8C68-036103BA77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3841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FB35-8F76-4C92-A771-43772C0AF6C2}" type="datetimeFigureOut">
              <a:rPr lang="es-ES" smtClean="0"/>
              <a:t>01/06/2017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208FF-289E-403C-8C68-036103BA77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5573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FB35-8F76-4C92-A771-43772C0AF6C2}" type="datetimeFigureOut">
              <a:rPr lang="es-ES" smtClean="0"/>
              <a:t>01/06/2017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208FF-289E-403C-8C68-036103BA77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8901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FB35-8F76-4C92-A771-43772C0AF6C2}" type="datetimeFigureOut">
              <a:rPr lang="es-ES" smtClean="0"/>
              <a:t>01/06/2017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208FF-289E-403C-8C68-036103BA77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9132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FB35-8F76-4C92-A771-43772C0AF6C2}" type="datetimeFigureOut">
              <a:rPr lang="es-ES" smtClean="0"/>
              <a:t>01/06/2017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208FF-289E-403C-8C68-036103BA77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9605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FB35-8F76-4C92-A771-43772C0AF6C2}" type="datetimeFigureOut">
              <a:rPr lang="es-ES" smtClean="0"/>
              <a:t>01/06/2017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208FF-289E-403C-8C68-036103BA77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9401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FB35-8F76-4C92-A771-43772C0AF6C2}" type="datetimeFigureOut">
              <a:rPr lang="es-ES" smtClean="0"/>
              <a:t>01/06/2017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208FF-289E-403C-8C68-036103BA77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54678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FB35-8F76-4C92-A771-43772C0AF6C2}" type="datetimeFigureOut">
              <a:rPr lang="es-ES" smtClean="0"/>
              <a:t>01/06/2017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208FF-289E-403C-8C68-036103BA77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8165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0AFB35-8F76-4C92-A771-43772C0AF6C2}" type="datetimeFigureOut">
              <a:rPr lang="es-ES" smtClean="0"/>
              <a:t>01/06/2017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208FF-289E-403C-8C68-036103BA77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9970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0754"/>
            <a:ext cx="9144000" cy="4816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27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107504" y="-27384"/>
            <a:ext cx="86409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ÀMBITS - </a:t>
            </a:r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SECÀ SANT PERE 2</a:t>
            </a: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6021288"/>
            <a:ext cx="5293089" cy="813791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325" y="404664"/>
            <a:ext cx="6991350" cy="547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07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251520" y="5715"/>
            <a:ext cx="8640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REQUISITS</a:t>
            </a:r>
          </a:p>
        </p:txBody>
      </p:sp>
      <p:sp>
        <p:nvSpPr>
          <p:cNvPr id="2" name="1 Rectángulo"/>
          <p:cNvSpPr/>
          <p:nvPr/>
        </p:nvSpPr>
        <p:spPr>
          <a:xfrm>
            <a:off x="256443" y="1196752"/>
            <a:ext cx="864096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buAutoNum type="alphaLcParenR"/>
            </a:pPr>
            <a:r>
              <a:rPr lang="ca-ES" sz="2000" dirty="0" smtClean="0"/>
              <a:t>Els </a:t>
            </a:r>
            <a:r>
              <a:rPr lang="ca-ES" sz="2000" dirty="0"/>
              <a:t>edificis han d’haver estat sotmesos a la inspecció tècnica de l’edifici (ITE), i/o al Certificat de Seguretat previst en l’article 8 de l’Ordenança reguladora de les condicions de manteniment de la seguretat dels edificis del centre històric de Lleida, i/o a una ordre d’execució dictada per raons d’urgència fonamentades en situacions de risc per a la salut de les persones o la seguretat de persones o les </a:t>
            </a:r>
            <a:r>
              <a:rPr lang="ca-ES" sz="2000" dirty="0" smtClean="0"/>
              <a:t>coses.</a:t>
            </a:r>
          </a:p>
          <a:p>
            <a:pPr lvl="0"/>
            <a:endParaRPr lang="ca-ES" sz="2000" dirty="0" smtClean="0"/>
          </a:p>
          <a:p>
            <a:pPr marL="457200" lvl="0" indent="-457200" algn="just">
              <a:buFont typeface="+mj-lt"/>
              <a:buAutoNum type="alphaLcParenR" startAt="2"/>
            </a:pPr>
            <a:r>
              <a:rPr lang="ca-ES" sz="2000" dirty="0" smtClean="0"/>
              <a:t>Les </a:t>
            </a:r>
            <a:r>
              <a:rPr lang="ca-ES" sz="2000" dirty="0"/>
              <a:t>obres de manteniment, conservació i/o rehabilitació de l’edifici, per a l’esmena de les deficiències detectades en les inspeccions tècniques efectuades, han d’estar </a:t>
            </a:r>
            <a:r>
              <a:rPr lang="ca-ES" sz="2000" dirty="0" smtClean="0"/>
              <a:t>executades.</a:t>
            </a:r>
          </a:p>
          <a:p>
            <a:pPr marL="457200" lvl="0" indent="-457200">
              <a:buAutoNum type="alphaLcParenR" startAt="2"/>
            </a:pPr>
            <a:endParaRPr lang="ca-ES" sz="2000" dirty="0"/>
          </a:p>
          <a:p>
            <a:pPr marL="457200" lvl="0" indent="-457200" algn="just">
              <a:buAutoNum type="alphaLcParenR" startAt="2"/>
            </a:pPr>
            <a:r>
              <a:rPr lang="ca-ES" sz="2000" dirty="0" smtClean="0"/>
              <a:t>Els </a:t>
            </a:r>
            <a:r>
              <a:rPr lang="ca-ES" sz="2000" dirty="0"/>
              <a:t>edificis han de tenir una antiguitat de més de 45 anys, llevat dels casos d‘actuacions derivades de situacions de risc per a la salut de les persones o la seguretat de persones o les coses.</a:t>
            </a:r>
            <a:endParaRPr lang="es-ES" sz="2000" dirty="0"/>
          </a:p>
        </p:txBody>
      </p:sp>
      <p:pic>
        <p:nvPicPr>
          <p:cNvPr id="7" name="Picture 4" descr="http://www.geecomms.com/images/services/icon-smart-building-solution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405900" cy="40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www.geecomms.com/images/services/icon-smart-building-solution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56992"/>
            <a:ext cx="405900" cy="40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www.geecomms.com/images/services/icon-smart-building-solution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535268"/>
            <a:ext cx="405900" cy="40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6021288"/>
            <a:ext cx="5293089" cy="813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82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251520" y="5715"/>
            <a:ext cx="8640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ACTUACIONS COBERTES</a:t>
            </a:r>
          </a:p>
        </p:txBody>
      </p:sp>
      <p:sp>
        <p:nvSpPr>
          <p:cNvPr id="2" name="1 Rectángulo"/>
          <p:cNvSpPr/>
          <p:nvPr/>
        </p:nvSpPr>
        <p:spPr>
          <a:xfrm>
            <a:off x="256443" y="1268760"/>
            <a:ext cx="864096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a-ES" sz="2000" dirty="0"/>
              <a:t>Seran susceptibles d’ajut les obres que es duguin a terme en el sistema envolupant dels edificis, és a dir, </a:t>
            </a:r>
            <a:endParaRPr lang="ca-ES" sz="2000" dirty="0" smtClean="0"/>
          </a:p>
          <a:p>
            <a:pPr algn="just"/>
            <a:endParaRPr lang="ca-ES" sz="20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a-ES" sz="2000" dirty="0" smtClean="0"/>
              <a:t>EN ELS PARAMENTS EXTERIORS: </a:t>
            </a:r>
          </a:p>
          <a:p>
            <a:pPr algn="just"/>
            <a:r>
              <a:rPr lang="ca-ES" sz="2000" dirty="0"/>
              <a:t>	</a:t>
            </a:r>
            <a:r>
              <a:rPr lang="ca-ES" sz="2000" dirty="0" smtClean="0"/>
              <a:t>Cobertes, façanes, parets </a:t>
            </a:r>
            <a:r>
              <a:rPr lang="ca-ES" sz="2000" dirty="0"/>
              <a:t>mitgeres que restin a la </a:t>
            </a:r>
            <a:r>
              <a:rPr lang="ca-ES" sz="2000" dirty="0" smtClean="0"/>
              <a:t>vista </a:t>
            </a:r>
          </a:p>
          <a:p>
            <a:pPr algn="just"/>
            <a:endParaRPr lang="ca-ES" sz="20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a-ES" sz="2000" dirty="0" smtClean="0"/>
              <a:t>EN EL SISTEMA ESTRUCTURAL: </a:t>
            </a:r>
          </a:p>
          <a:p>
            <a:pPr algn="just"/>
            <a:r>
              <a:rPr lang="ca-ES" sz="2000" dirty="0"/>
              <a:t>	</a:t>
            </a:r>
            <a:r>
              <a:rPr lang="ca-ES" sz="2000" dirty="0" smtClean="0"/>
              <a:t>Fonaments</a:t>
            </a:r>
            <a:r>
              <a:rPr lang="ca-ES" sz="2000" dirty="0"/>
              <a:t>, els murs de contenció, l’estructura vertical, l’estructura i els </a:t>
            </a:r>
            <a:r>
              <a:rPr lang="ca-ES" sz="2000" dirty="0" smtClean="0"/>
              <a:t>	forjats </a:t>
            </a:r>
            <a:r>
              <a:rPr lang="ca-ES" sz="2000" dirty="0"/>
              <a:t>horitzontals i les escales; </a:t>
            </a:r>
            <a:endParaRPr lang="ca-ES" sz="2000" dirty="0" smtClean="0"/>
          </a:p>
          <a:p>
            <a:pPr algn="just"/>
            <a:endParaRPr lang="ca-ES" sz="20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a-ES" sz="2000" dirty="0" smtClean="0"/>
              <a:t>EN EL SISTEMA D’INSTAL·LACIONS: </a:t>
            </a:r>
          </a:p>
          <a:p>
            <a:pPr algn="just"/>
            <a:r>
              <a:rPr lang="ca-ES" sz="2000" dirty="0"/>
              <a:t>	</a:t>
            </a:r>
            <a:r>
              <a:rPr lang="ca-ES" sz="2000" dirty="0" smtClean="0"/>
              <a:t>Xarxa </a:t>
            </a:r>
            <a:r>
              <a:rPr lang="ca-ES" sz="2000" dirty="0"/>
              <a:t>de sanejament, instal·lació d’aigua, instal·lació d’electricitat, </a:t>
            </a:r>
            <a:r>
              <a:rPr lang="ca-ES" sz="2000" dirty="0" smtClean="0"/>
              <a:t>	instal·lació </a:t>
            </a:r>
            <a:r>
              <a:rPr lang="ca-ES" sz="2000" dirty="0"/>
              <a:t>de gas o d’altres fonts </a:t>
            </a:r>
            <a:r>
              <a:rPr lang="ca-ES" sz="2000" dirty="0" smtClean="0"/>
              <a:t>energètiques.</a:t>
            </a: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6021288"/>
            <a:ext cx="5293089" cy="813791"/>
          </a:xfrm>
          <a:prstGeom prst="rect">
            <a:avLst/>
          </a:prstGeom>
        </p:spPr>
      </p:pic>
      <p:pic>
        <p:nvPicPr>
          <p:cNvPr id="9" name="Picture 4" descr="http://www.geecomms.com/images/services/icon-smart-building-solution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04864"/>
            <a:ext cx="405900" cy="40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www.geecomms.com/images/services/icon-smart-building-solution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068960"/>
            <a:ext cx="405900" cy="40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www.geecomms.com/images/services/icon-smart-building-solution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319244"/>
            <a:ext cx="405900" cy="40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212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251520" y="5715"/>
            <a:ext cx="8640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ACTUACIONS COBERTES</a:t>
            </a:r>
          </a:p>
        </p:txBody>
      </p:sp>
      <p:sp>
        <p:nvSpPr>
          <p:cNvPr id="2" name="1 Rectángulo"/>
          <p:cNvSpPr/>
          <p:nvPr/>
        </p:nvSpPr>
        <p:spPr>
          <a:xfrm>
            <a:off x="256443" y="1096283"/>
            <a:ext cx="864096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a-ES" sz="2000" dirty="0" smtClean="0"/>
              <a:t>Són </a:t>
            </a:r>
            <a:r>
              <a:rPr lang="ca-ES" sz="2000" dirty="0"/>
              <a:t>també actuacions objecte </a:t>
            </a:r>
            <a:r>
              <a:rPr lang="ca-ES" sz="2000" dirty="0" smtClean="0"/>
              <a:t>d’ajut:</a:t>
            </a:r>
          </a:p>
          <a:p>
            <a:pPr algn="just"/>
            <a:endParaRPr lang="ca-ES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a-ES" sz="2000" dirty="0"/>
              <a:t>EN </a:t>
            </a:r>
            <a:r>
              <a:rPr lang="ca-ES" sz="2000" dirty="0" smtClean="0"/>
              <a:t>L’HABITABILITAT: </a:t>
            </a:r>
            <a:endParaRPr lang="ca-ES" sz="2000" dirty="0"/>
          </a:p>
          <a:p>
            <a:pPr algn="just"/>
            <a:r>
              <a:rPr lang="ca-ES" sz="2000" dirty="0"/>
              <a:t>	</a:t>
            </a:r>
            <a:r>
              <a:rPr lang="ca-ES" sz="2000" dirty="0" smtClean="0"/>
              <a:t>Obres de conservació i rehabilitació per millorar les condicions 	d’habitabilitat dels habitatges.</a:t>
            </a:r>
            <a:endParaRPr lang="ca-ES" sz="2000" dirty="0"/>
          </a:p>
          <a:p>
            <a:pPr algn="just"/>
            <a:endParaRPr lang="ca-ES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a-ES" sz="2000" dirty="0"/>
              <a:t>EN </a:t>
            </a:r>
            <a:r>
              <a:rPr lang="ca-ES" sz="2000" dirty="0" smtClean="0"/>
              <a:t>L’ACCESSIBILITAT:  </a:t>
            </a:r>
          </a:p>
          <a:p>
            <a:pPr algn="just"/>
            <a:r>
              <a:rPr lang="ca-ES" sz="2000" dirty="0" smtClean="0"/>
              <a:t>	Obres de millora de l'accessibilitat d’edificis, ascensors, rampes, </a:t>
            </a:r>
            <a:r>
              <a:rPr lang="ca-ES" sz="2000" dirty="0" err="1" smtClean="0"/>
              <a:t>etc</a:t>
            </a:r>
            <a:r>
              <a:rPr lang="ca-ES" sz="2000" dirty="0" smtClean="0"/>
              <a:t>, .. </a:t>
            </a:r>
          </a:p>
          <a:p>
            <a:pPr algn="just"/>
            <a:endParaRPr lang="ca-ES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a-ES" sz="2000" dirty="0"/>
              <a:t>EN </a:t>
            </a:r>
            <a:r>
              <a:rPr lang="ca-ES" sz="2000" dirty="0" smtClean="0"/>
              <a:t>LA SOSTENIBILITAT: </a:t>
            </a:r>
            <a:endParaRPr lang="ca-ES" sz="2000" dirty="0"/>
          </a:p>
          <a:p>
            <a:pPr algn="just"/>
            <a:r>
              <a:rPr lang="ca-ES" sz="2000" dirty="0"/>
              <a:t>	</a:t>
            </a:r>
            <a:r>
              <a:rPr lang="ca-ES" sz="2000" dirty="0" smtClean="0"/>
              <a:t>Millora de l’eficiència energètica dels edificis.</a:t>
            </a:r>
            <a:endParaRPr lang="ca-ES" sz="2000" dirty="0"/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6021288"/>
            <a:ext cx="5293089" cy="813791"/>
          </a:xfrm>
          <a:prstGeom prst="rect">
            <a:avLst/>
          </a:prstGeom>
        </p:spPr>
      </p:pic>
      <p:pic>
        <p:nvPicPr>
          <p:cNvPr id="5" name="Picture 4" descr="http://www.geecomms.com/images/services/icon-smart-building-solution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96" y="1700808"/>
            <a:ext cx="405900" cy="40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www.geecomms.com/images/services/icon-smart-building-solution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94" y="2940047"/>
            <a:ext cx="405900" cy="40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www.geecomms.com/images/services/icon-smart-building-solution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94" y="3861048"/>
            <a:ext cx="405900" cy="40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450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251520" y="5715"/>
            <a:ext cx="8640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INVERSIÓ </a:t>
            </a:r>
            <a:r>
              <a:rPr lang="ca-ES" sz="4800" b="1" dirty="0">
                <a:latin typeface="Arial" panose="020B0604020202020204" pitchFamily="34" charset="0"/>
                <a:cs typeface="Arial" panose="020B0604020202020204" pitchFamily="34" charset="0"/>
              </a:rPr>
              <a:t>REHAB+ 2017</a:t>
            </a:r>
            <a:endParaRPr lang="es-E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251520" y="1124744"/>
            <a:ext cx="86409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a-ES" sz="2000" dirty="0" smtClean="0"/>
              <a:t>La dotació pressupostària per al REHAB+ 2017 és de: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ca-ES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ca-ES" sz="2000" dirty="0" smtClean="0"/>
          </a:p>
          <a:p>
            <a:pPr algn="ctr"/>
            <a:r>
              <a:rPr lang="ca-ES" sz="4800" b="1" smtClean="0"/>
              <a:t> </a:t>
            </a:r>
            <a:r>
              <a:rPr lang="ca-ES" sz="4800" b="1" dirty="0" smtClean="0"/>
              <a:t>150.000€.</a:t>
            </a:r>
            <a:endParaRPr lang="es-ES" sz="4800" b="1" dirty="0"/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6021288"/>
            <a:ext cx="5293089" cy="813791"/>
          </a:xfrm>
          <a:prstGeom prst="rect">
            <a:avLst/>
          </a:prstGeom>
        </p:spPr>
      </p:pic>
      <p:pic>
        <p:nvPicPr>
          <p:cNvPr id="9" name="Picture 4" descr="http://www.geecomms.com/images/services/icon-smart-building-solution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50892"/>
            <a:ext cx="405900" cy="40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146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251520" y="5715"/>
            <a:ext cx="8640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800" b="1" dirty="0">
                <a:latin typeface="Arial" panose="020B0604020202020204" pitchFamily="34" charset="0"/>
                <a:cs typeface="Arial" panose="020B0604020202020204" pitchFamily="34" charset="0"/>
              </a:rPr>
              <a:t>IMPORTS MÀXIMS</a:t>
            </a:r>
          </a:p>
        </p:txBody>
      </p:sp>
      <p:sp>
        <p:nvSpPr>
          <p:cNvPr id="2" name="1 Rectángulo"/>
          <p:cNvSpPr/>
          <p:nvPr/>
        </p:nvSpPr>
        <p:spPr>
          <a:xfrm>
            <a:off x="251520" y="1124744"/>
            <a:ext cx="86409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a-ES" sz="2000" dirty="0"/>
              <a:t>Les subvencions que atorgui l’Ajuntament de Lleida no podran superar el màxim del 40% del cost de l’actuació subvencionada i, com a màxim, serà de 10.000€ per edifici.</a:t>
            </a:r>
            <a:endParaRPr lang="es-ES" sz="2000" dirty="0"/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6021288"/>
            <a:ext cx="5293089" cy="813791"/>
          </a:xfrm>
          <a:prstGeom prst="rect">
            <a:avLst/>
          </a:prstGeom>
        </p:spPr>
      </p:pic>
      <p:pic>
        <p:nvPicPr>
          <p:cNvPr id="9" name="Picture 4" descr="http://www.geecomms.com/images/services/icon-smart-building-solution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50892"/>
            <a:ext cx="405900" cy="40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523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6021288"/>
            <a:ext cx="5293089" cy="813791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799" r="53429"/>
          <a:stretch/>
        </p:blipFill>
        <p:spPr>
          <a:xfrm>
            <a:off x="1835696" y="2393124"/>
            <a:ext cx="5544616" cy="1971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12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251519" y="1894180"/>
            <a:ext cx="889348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	ÀMBITS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	REQUISITS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	ACTUACIONS COBERTES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	IMPORTS MÀXIMS</a:t>
            </a:r>
            <a:endParaRPr lang="es-E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http://www.geecomms.com/images/services/icon-smart-building-solution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86996"/>
            <a:ext cx="405900" cy="40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www.geecomms.com/images/services/icon-smart-building-solution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852936"/>
            <a:ext cx="405900" cy="40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www.geecomms.com/images/services/icon-smart-building-solution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08" y="3573016"/>
            <a:ext cx="405900" cy="40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www.geecomms.com/images/services/icon-smart-building-solution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293096"/>
            <a:ext cx="405900" cy="40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6021288"/>
            <a:ext cx="5293089" cy="813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63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251520" y="5715"/>
            <a:ext cx="8640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ÀMBITS</a:t>
            </a:r>
          </a:p>
        </p:txBody>
      </p:sp>
      <p:sp>
        <p:nvSpPr>
          <p:cNvPr id="2" name="1 Rectángulo"/>
          <p:cNvSpPr/>
          <p:nvPr/>
        </p:nvSpPr>
        <p:spPr>
          <a:xfrm>
            <a:off x="256443" y="1413351"/>
            <a:ext cx="864096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3200" dirty="0" smtClean="0"/>
              <a:t>-      Centre </a:t>
            </a:r>
            <a:r>
              <a:rPr lang="ca-ES" sz="3200" dirty="0"/>
              <a:t>Històric</a:t>
            </a:r>
            <a:r>
              <a:rPr lang="ca-ES" sz="3200" dirty="0" smtClean="0"/>
              <a:t>,</a:t>
            </a:r>
          </a:p>
          <a:p>
            <a:pPr lvl="1"/>
            <a:r>
              <a:rPr lang="ca-ES" sz="3200" dirty="0" smtClean="0"/>
              <a:t>  Nucli antic </a:t>
            </a:r>
            <a:r>
              <a:rPr lang="ca-ES" sz="3200" dirty="0"/>
              <a:t>de Magraners, </a:t>
            </a:r>
            <a:endParaRPr lang="ca-ES" sz="3200" dirty="0" smtClean="0"/>
          </a:p>
          <a:p>
            <a:pPr lvl="1"/>
            <a:r>
              <a:rPr lang="ca-ES" sz="3200" dirty="0" smtClean="0"/>
              <a:t>  Nucli </a:t>
            </a:r>
            <a:r>
              <a:rPr lang="ca-ES" sz="3200" dirty="0"/>
              <a:t>antic de </a:t>
            </a:r>
            <a:r>
              <a:rPr lang="ca-ES" sz="3200" dirty="0" smtClean="0"/>
              <a:t>Bordeta</a:t>
            </a:r>
            <a:r>
              <a:rPr lang="ca-ES" sz="3200" dirty="0"/>
              <a:t>, </a:t>
            </a:r>
            <a:endParaRPr lang="ca-ES" sz="3200" dirty="0" smtClean="0"/>
          </a:p>
          <a:p>
            <a:pPr lvl="1"/>
            <a:r>
              <a:rPr lang="ca-ES" sz="3200" dirty="0" smtClean="0"/>
              <a:t>  Nucli </a:t>
            </a:r>
            <a:r>
              <a:rPr lang="ca-ES" sz="3200" dirty="0"/>
              <a:t>antic de </a:t>
            </a:r>
            <a:r>
              <a:rPr lang="ca-ES" sz="3200" dirty="0" smtClean="0"/>
              <a:t>Cappont</a:t>
            </a:r>
            <a:r>
              <a:rPr lang="ca-ES" sz="3200" dirty="0"/>
              <a:t>, </a:t>
            </a:r>
            <a:endParaRPr lang="ca-ES" sz="3200" dirty="0" smtClean="0"/>
          </a:p>
          <a:p>
            <a:pPr lvl="1"/>
            <a:r>
              <a:rPr lang="ca-ES" sz="3200" dirty="0" smtClean="0"/>
              <a:t>  Nucli </a:t>
            </a:r>
            <a:r>
              <a:rPr lang="ca-ES" sz="3200" dirty="0"/>
              <a:t>antic de </a:t>
            </a:r>
            <a:r>
              <a:rPr lang="ca-ES" sz="3200" dirty="0" err="1" smtClean="0"/>
              <a:t>Balàfia</a:t>
            </a:r>
            <a:r>
              <a:rPr lang="ca-ES" sz="3200" dirty="0"/>
              <a:t>, </a:t>
            </a:r>
            <a:endParaRPr lang="ca-ES" sz="3200" dirty="0" smtClean="0"/>
          </a:p>
          <a:p>
            <a:pPr lvl="1"/>
            <a:r>
              <a:rPr lang="ca-ES" sz="3200" dirty="0" smtClean="0"/>
              <a:t>  Nucli </a:t>
            </a:r>
            <a:r>
              <a:rPr lang="ca-ES" sz="3200" dirty="0"/>
              <a:t>antic de </a:t>
            </a:r>
            <a:r>
              <a:rPr lang="ca-ES" sz="3200" dirty="0" err="1" smtClean="0"/>
              <a:t>Pardinyes</a:t>
            </a:r>
            <a:r>
              <a:rPr lang="ca-ES" sz="3200" dirty="0" smtClean="0"/>
              <a:t>, </a:t>
            </a:r>
          </a:p>
          <a:p>
            <a:pPr lvl="1"/>
            <a:r>
              <a:rPr lang="ca-ES" sz="3200" dirty="0" smtClean="0"/>
              <a:t>  </a:t>
            </a:r>
            <a:r>
              <a:rPr lang="ca-ES" sz="3200" dirty="0"/>
              <a:t>Nucli antic de Secà Sant Pere,</a:t>
            </a:r>
            <a:endParaRPr lang="ca-ES" sz="3200" dirty="0" smtClean="0"/>
          </a:p>
          <a:p>
            <a:pPr lvl="1"/>
            <a:r>
              <a:rPr lang="ca-ES" sz="3200" dirty="0"/>
              <a:t> </a:t>
            </a:r>
            <a:r>
              <a:rPr lang="ca-ES" sz="3200" dirty="0" smtClean="0"/>
              <a:t> Nucli </a:t>
            </a:r>
            <a:r>
              <a:rPr lang="ca-ES" sz="3200" dirty="0"/>
              <a:t>antic de </a:t>
            </a:r>
            <a:r>
              <a:rPr lang="ca-ES" sz="3200" dirty="0" smtClean="0"/>
              <a:t>Mariola</a:t>
            </a:r>
            <a:endParaRPr lang="es-ES" sz="3200" dirty="0"/>
          </a:p>
        </p:txBody>
      </p:sp>
      <p:pic>
        <p:nvPicPr>
          <p:cNvPr id="7" name="Picture 4" descr="http://www.geecomms.com/images/services/icon-smart-building-solution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405900" cy="40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www.geecomms.com/images/services/icon-smart-building-solution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93" y="2014988"/>
            <a:ext cx="405900" cy="40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www.geecomms.com/images/services/icon-smart-building-solution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83" y="2511140"/>
            <a:ext cx="405900" cy="40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www.geecomms.com/images/services/icon-smart-building-solution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96952"/>
            <a:ext cx="405900" cy="40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www.geecomms.com/images/services/icon-smart-building-solution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83" y="3448029"/>
            <a:ext cx="405900" cy="40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www.geecomms.com/images/services/icon-smart-building-solution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83" y="4005064"/>
            <a:ext cx="405900" cy="40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www.geecomms.com/images/services/icon-smart-building-solution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83" y="4438584"/>
            <a:ext cx="405900" cy="40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://www.geecomms.com/images/services/icon-smart-building-solution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83" y="4941168"/>
            <a:ext cx="405900" cy="40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17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6021288"/>
            <a:ext cx="5293089" cy="813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83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2" t="1894" r="1262" b="9376"/>
          <a:stretch/>
        </p:blipFill>
        <p:spPr>
          <a:xfrm>
            <a:off x="187418" y="319596"/>
            <a:ext cx="8777070" cy="5647575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107504" y="-27384"/>
            <a:ext cx="86409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ÀMBITS</a:t>
            </a: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6021288"/>
            <a:ext cx="5293089" cy="813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01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6021288"/>
            <a:ext cx="5293089" cy="81379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74" y="548679"/>
            <a:ext cx="9044476" cy="4676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764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107504" y="-27384"/>
            <a:ext cx="86409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ÀMBITS – BALÀFIA 1</a:t>
            </a: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6021288"/>
            <a:ext cx="5293089" cy="813791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454004" cy="5611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070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107504" y="-27384"/>
            <a:ext cx="86409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ÀMBITS – BALÀFIA 2</a:t>
            </a: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6021288"/>
            <a:ext cx="5293089" cy="813791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846" y="1124744"/>
            <a:ext cx="6656308" cy="434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992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107504" y="-27384"/>
            <a:ext cx="86409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ÀMBITS - PARDINYES</a:t>
            </a: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6021288"/>
            <a:ext cx="5293089" cy="813791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72727"/>
            <a:ext cx="5106311" cy="5634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070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107504" y="-27384"/>
            <a:ext cx="86409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ÀMBITS - </a:t>
            </a:r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SECÀ SANT PERE 1</a:t>
            </a: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6021288"/>
            <a:ext cx="5293089" cy="813791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63" y="495647"/>
            <a:ext cx="3571875" cy="538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070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</TotalTime>
  <Words>306</Words>
  <Application>Microsoft Office PowerPoint</Application>
  <PresentationFormat>Presentación en pantalla (4:3)</PresentationFormat>
  <Paragraphs>54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Albert Gadea i Llevot</dc:creator>
  <cp:lastModifiedBy>Albert Gadea i Llevot</cp:lastModifiedBy>
  <cp:revision>22</cp:revision>
  <cp:lastPrinted>2017-06-01T10:26:43Z</cp:lastPrinted>
  <dcterms:created xsi:type="dcterms:W3CDTF">2016-05-30T08:40:31Z</dcterms:created>
  <dcterms:modified xsi:type="dcterms:W3CDTF">2017-06-01T10:27:16Z</dcterms:modified>
</cp:coreProperties>
</file>